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702" r:id="rId5"/>
  </p:sldMasterIdLst>
  <p:notesMasterIdLst>
    <p:notesMasterId r:id="rId16"/>
  </p:notesMasterIdLst>
  <p:handoutMasterIdLst>
    <p:handoutMasterId r:id="rId17"/>
  </p:handoutMasterIdLst>
  <p:sldIdLst>
    <p:sldId id="2145708256" r:id="rId6"/>
    <p:sldId id="2145708238" r:id="rId7"/>
    <p:sldId id="2145708287" r:id="rId8"/>
    <p:sldId id="2145708288" r:id="rId9"/>
    <p:sldId id="2145708289" r:id="rId10"/>
    <p:sldId id="2145708290" r:id="rId11"/>
    <p:sldId id="2145708291" r:id="rId12"/>
    <p:sldId id="2145708263" r:id="rId13"/>
    <p:sldId id="348" r:id="rId14"/>
    <p:sldId id="1103"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0193948-45ED-21AF-191D-7021DDA6FE57}" name="Guest User" initials="GU" userId="S::urn:spo:anon#5f095e55b8a67667420fc4c86593ceaaab17fc00eb36cc1ad0d3af1be105367e::" providerId="AD"/>
  <p188:author id="{C347647C-82DF-3714-D566-1F297C5840CD}" name="SOPHIA PAPADAKIS" initials="SP" userId="341674e120739e96" providerId="Windows Live"/>
  <p188:author id="{086D8E98-FA0D-C492-9381-00334F0C0A39}" name="Guest User" initials="GU" userId="S::urn:spo:anon#b28b147cd72f5a235e5b757cb7ebb26a5d04a33aac1893dd3f201c1778504785::" providerId="AD"/>
  <p188:author id="{261EB2C8-27FD-A859-CA0D-ADB62167BE41}" name="Tom Coleman-Haynes" initials="TC" userId="S::tom@ncsct.co.uk::feac02dd-ca1d-495d-907d-e6674be69fc7" providerId="AD"/>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B8"/>
    <a:srgbClr val="EE8B00"/>
    <a:srgbClr val="75BA1F"/>
    <a:srgbClr val="00A3DC"/>
    <a:srgbClr val="FFB81B"/>
    <a:srgbClr val="000000"/>
    <a:srgbClr val="DA2A1B"/>
    <a:srgbClr val="AF2573"/>
    <a:srgbClr val="01A599"/>
    <a:srgbClr val="0072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5" autoAdjust="0"/>
    <p:restoredTop sz="66056" autoAdjust="0"/>
  </p:normalViewPr>
  <p:slideViewPr>
    <p:cSldViewPr snapToGrid="0">
      <p:cViewPr varScale="1">
        <p:scale>
          <a:sx n="75" d="100"/>
          <a:sy n="75" d="100"/>
        </p:scale>
        <p:origin x="204" y="72"/>
      </p:cViewPr>
      <p:guideLst>
        <p:guide orient="horz" pos="2160"/>
        <p:guide pos="2880"/>
        <p:guide orient="horz" pos="3113"/>
        <p:guide pos="5321"/>
      </p:guideLst>
    </p:cSldViewPr>
  </p:slideViewPr>
  <p:outlineViewPr>
    <p:cViewPr>
      <p:scale>
        <a:sx n="33" d="100"/>
        <a:sy n="33" d="100"/>
      </p:scale>
      <p:origin x="0" y="-5736"/>
    </p:cViewPr>
  </p:outlineViewPr>
  <p:notesTextViewPr>
    <p:cViewPr>
      <p:scale>
        <a:sx n="1" d="1"/>
        <a:sy n="1" d="1"/>
      </p:scale>
      <p:origin x="0" y="0"/>
    </p:cViewPr>
  </p:notesTextViewPr>
  <p:sorterViewPr>
    <p:cViewPr>
      <p:scale>
        <a:sx n="1" d="1"/>
        <a:sy n="1" d="1"/>
      </p:scale>
      <p:origin x="0" y="0"/>
    </p:cViewPr>
  </p:sorterViewPr>
  <p:notesViewPr>
    <p:cSldViewPr snapToGrid="0">
      <p:cViewPr>
        <p:scale>
          <a:sx n="1" d="2"/>
          <a:sy n="1" d="2"/>
        </p:scale>
        <p:origin x="4632" y="113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71C56B66-251B-410B-B1DD-6BB65864BF5F}"/>
    <pc:docChg chg="modSld">
      <pc:chgData name="Tom Coleman-Haynes" userId="feac02dd-ca1d-495d-907d-e6674be69fc7" providerId="ADAL" clId="{71C56B66-251B-410B-B1DD-6BB65864BF5F}" dt="2024-03-04T14:33:30.189" v="7"/>
      <pc:docMkLst>
        <pc:docMk/>
      </pc:docMkLst>
      <pc:sldChg chg="modNotesTx">
        <pc:chgData name="Tom Coleman-Haynes" userId="feac02dd-ca1d-495d-907d-e6674be69fc7" providerId="ADAL" clId="{71C56B66-251B-410B-B1DD-6BB65864BF5F}" dt="2024-03-04T14:33:30.189" v="7"/>
        <pc:sldMkLst>
          <pc:docMk/>
          <pc:sldMk cId="463038481" sldId="2145708288"/>
        </pc:sldMkLst>
      </pc:sldChg>
      <pc:sldChg chg="modNotesTx">
        <pc:chgData name="Tom Coleman-Haynes" userId="feac02dd-ca1d-495d-907d-e6674be69fc7" providerId="ADAL" clId="{71C56B66-251B-410B-B1DD-6BB65864BF5F}" dt="2024-03-04T14:33:20.748" v="5"/>
        <pc:sldMkLst>
          <pc:docMk/>
          <pc:sldMk cId="1178982685" sldId="2145708289"/>
        </pc:sldMkLst>
      </pc:sldChg>
      <pc:sldChg chg="modNotesTx">
        <pc:chgData name="Tom Coleman-Haynes" userId="feac02dd-ca1d-495d-907d-e6674be69fc7" providerId="ADAL" clId="{71C56B66-251B-410B-B1DD-6BB65864BF5F}" dt="2024-03-04T14:33:27.258" v="6"/>
        <pc:sldMkLst>
          <pc:docMk/>
          <pc:sldMk cId="2196389806" sldId="21457082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ncsct.co.uk/library/view/pdf/Smoking%20cessation%20and%20cannabis%20use.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latin typeface="Arial" panose="020B0604020202020204" pitchFamily="34" charset="0"/>
                <a:cs typeface="Arial" panose="020B0604020202020204" pitchFamily="34" charset="0"/>
              </a:rPr>
              <a:t>Cannabis and tobacco dependence</a:t>
            </a:r>
          </a:p>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3953092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163705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Cannabis is the most widely used illicit substance worldwide, including the UK where 12.3% of adults report using it in the past year. The majority of cannabis users smoke it together with tobacco (i.e. in joints or spliffs). This is why its relevant to tobacco dependence treatment.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Patients in smokefree mental health hospitals where cannabis and tobacco smoking are not permitted can struggle to cope with withdrawal from both substances. Screening at the point of admission should identify cannabis users.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964808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TDAs should explore cannabis use as part of the initial assessment by asking:</a:t>
            </a:r>
          </a:p>
          <a:p>
            <a:pPr marL="628650" lvl="1" indent="-171450">
              <a:lnSpc>
                <a:spcPct val="107000"/>
              </a:lnSpc>
              <a:spcAft>
                <a:spcPts val="800"/>
              </a:spcAft>
              <a:buFont typeface="Arial" panose="020B0604020202020204" pitchFamily="34" charset="0"/>
              <a:buChar char="•"/>
            </a:pPr>
            <a:r>
              <a:rPr lang="en-GB" sz="1200" i="1" kern="100" dirty="0">
                <a:effectLst/>
                <a:latin typeface="Arial" panose="020B0604020202020204" pitchFamily="34" charset="0"/>
                <a:ea typeface="Calibri" panose="020F0502020204030204" pitchFamily="34" charset="0"/>
                <a:cs typeface="Arial" panose="020B0604020202020204" pitchFamily="34" charset="0"/>
              </a:rPr>
              <a:t>“Do you ever use cannabis? How do you use it?”</a:t>
            </a:r>
            <a:endParaRPr lang="en-CA" sz="1200" i="1" kern="100" dirty="0">
              <a:effectLst/>
              <a:latin typeface="Arial" panose="020B0604020202020204" pitchFamily="34" charset="0"/>
              <a:ea typeface="Calibri" panose="020F0502020204030204" pitchFamily="34" charset="0"/>
              <a:cs typeface="Arial" panose="020B0604020202020204" pitchFamily="34" charset="0"/>
            </a:endParaRPr>
          </a:p>
          <a:p>
            <a:pPr marL="628650" lvl="1" indent="-171450">
              <a:lnSpc>
                <a:spcPct val="107000"/>
              </a:lnSpc>
              <a:spcAft>
                <a:spcPts val="800"/>
              </a:spcAft>
              <a:buFont typeface="Arial" panose="020B0604020202020204" pitchFamily="34" charset="0"/>
              <a:buChar char="•"/>
            </a:pPr>
            <a:r>
              <a:rPr lang="en-GB" sz="1200" i="1" kern="100" dirty="0">
                <a:effectLst/>
                <a:latin typeface="Arial" panose="020B0604020202020204" pitchFamily="34" charset="0"/>
                <a:ea typeface="Calibri" panose="020F0502020204030204" pitchFamily="34" charset="0"/>
                <a:cs typeface="Arial" panose="020B0604020202020204" pitchFamily="34" charset="0"/>
              </a:rPr>
              <a:t>“I am asking you this because it might affect your treatment and I want to give you the most relevant and helpful advice”.</a:t>
            </a:r>
            <a:endParaRPr lang="en-GB" sz="1200" b="1" i="1" kern="100" dirty="0">
              <a:solidFill>
                <a:sysClr val="window" lastClr="FFFFFF"/>
              </a:solidFill>
              <a:latin typeface="Arial" panose="020B0604020202020204" pitchFamily="34" charset="0"/>
              <a:ea typeface="Calibri" panose="020F0502020204030204" pitchFamily="34" charset="0"/>
              <a:cs typeface="Arial" panose="020B0604020202020204" pitchFamily="34" charset="0"/>
            </a:endParaRPr>
          </a:p>
          <a:p>
            <a:pPr algn="l" defTabSz="685800" fontAlgn="auto">
              <a:lnSpc>
                <a:spcPct val="107000"/>
              </a:lnSpc>
              <a:spcBef>
                <a:spcPts val="0"/>
              </a:spcBef>
              <a:spcAft>
                <a:spcPts val="600"/>
              </a:spcAft>
              <a:defRPr/>
            </a:pPr>
            <a:endParaRPr lang="en-GB" sz="1200" b="1" kern="100" dirty="0">
              <a:solidFill>
                <a:sysClr val="window" lastClr="FFFFFF"/>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Patients should be advised that continued cannabis smoking may hamper their chance of successfully stopping because there is strong evidence that cannabis use is associated with an increased risk of starting smoking and a risk of relapse after stopping.</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TDAs can say: </a:t>
            </a: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b="1" i="1" kern="100" dirty="0">
                <a:effectLst/>
                <a:latin typeface="Arial" panose="020B0604020202020204" pitchFamily="34" charset="0"/>
                <a:ea typeface="Calibri" panose="020F0502020204030204" pitchFamily="34" charset="0"/>
                <a:cs typeface="Arial" panose="020B0604020202020204" pitchFamily="34" charset="0"/>
              </a:rPr>
              <a:t>“The best thing for your quit attempt is to completely stop smoking both cannabis and tobacco. Even in the long-term, a return to using cannabis puts you at high risk of relapsing back to tobacco smoking.” </a:t>
            </a: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Or </a:t>
            </a:r>
          </a:p>
          <a:p>
            <a:pPr>
              <a:lnSpc>
                <a:spcPct val="107000"/>
              </a:lnSpc>
              <a:spcAft>
                <a:spcPts val="800"/>
              </a:spcAft>
            </a:pPr>
            <a:r>
              <a:rPr lang="en-GB" sz="1200" b="1" i="1" kern="100" dirty="0">
                <a:effectLst/>
                <a:latin typeface="Arial" panose="020B0604020202020204" pitchFamily="34" charset="0"/>
                <a:ea typeface="Calibri" panose="020F0502020204030204" pitchFamily="34" charset="0"/>
                <a:cs typeface="Arial" panose="020B0604020202020204" pitchFamily="34" charset="0"/>
              </a:rPr>
              <a:t>“Completely stopping smoking cannabis with tobacco significantly improves your chance of staying smokefree.”</a:t>
            </a:r>
            <a:endParaRPr lang="en-CA" sz="1200" b="1" i="1" kern="100" dirty="0">
              <a:effectLst/>
              <a:latin typeface="Arial" panose="020B0604020202020204" pitchFamily="34" charset="0"/>
              <a:ea typeface="Calibri" panose="020F0502020204030204" pitchFamily="34" charset="0"/>
              <a:cs typeface="Arial" panose="020B0604020202020204" pitchFamily="34" charset="0"/>
            </a:endParaRPr>
          </a:p>
          <a:p>
            <a:pPr algn="l" defTabSz="685800" fontAlgn="auto">
              <a:lnSpc>
                <a:spcPct val="107000"/>
              </a:lnSpc>
              <a:spcBef>
                <a:spcPts val="0"/>
              </a:spcBef>
              <a:spcAft>
                <a:spcPts val="600"/>
              </a:spcAft>
              <a:defRPr/>
            </a:pPr>
            <a:endParaRPr lang="en-GB" sz="1200" b="1" kern="100" dirty="0">
              <a:solidFill>
                <a:sysClr val="window" lastClr="FFFFFF"/>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TDAs should explain that their priority is to ensure the patient can manage their tobacco dependence during their hospital stay. They can also help if the patient decides to take the opportunity to engage in a quit attempt. </a:t>
            </a:r>
          </a:p>
          <a:p>
            <a:pPr>
              <a:lnSpc>
                <a:spcPct val="107000"/>
              </a:lnSpc>
              <a:spcAft>
                <a:spcPts val="800"/>
              </a:spcAft>
            </a:pP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TDAs should explain that they work closely with specialist addiction (Dual Diagnosis) services and can arrange for extra support with cannabis use if the patient agrees.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1574564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1" dirty="0">
                <a:latin typeface="Arial" panose="020B0604020202020204" pitchFamily="34" charset="0"/>
                <a:cs typeface="Arial" panose="020B0604020202020204" pitchFamily="34" charset="0"/>
              </a:rPr>
              <a:t>Full instructions: Module 16 Trainer's guide, Activity 1: Cannabis withdrawal symptoms</a:t>
            </a:r>
            <a:endParaRPr lang="en-US" sz="120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Activity summary:</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Method: </a:t>
            </a:r>
            <a:r>
              <a:rPr lang="en-GB" sz="1200" dirty="0">
                <a:latin typeface="Arial" panose="020B0604020202020204" pitchFamily="34" charset="0"/>
                <a:cs typeface="Arial" panose="020B0604020202020204" pitchFamily="34" charset="0"/>
              </a:rPr>
              <a:t>Trainer-facilitated discussion or chat</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Duration: </a:t>
            </a:r>
            <a:r>
              <a:rPr lang="en-GB" sz="1200" dirty="0">
                <a:latin typeface="Arial" panose="020B0604020202020204" pitchFamily="34" charset="0"/>
                <a:cs typeface="Arial" panose="020B0604020202020204" pitchFamily="34" charset="0"/>
              </a:rPr>
              <a:t>5-7 minutes</a:t>
            </a:r>
            <a:endParaRPr lang="en-US" sz="1200" dirty="0">
              <a:latin typeface="Arial" panose="020B0604020202020204" pitchFamily="34" charset="0"/>
              <a:cs typeface="Arial" panose="020B0604020202020204" pitchFamily="34" charset="0"/>
            </a:endParaRPr>
          </a:p>
          <a:p>
            <a:pPr marL="171450" indent="-171450">
              <a:buFont typeface="Arial,Sans-Serif"/>
              <a:buChar char="•"/>
            </a:pPr>
            <a:endParaRPr lang="en-CA" sz="1200" dirty="0">
              <a:latin typeface="Arial" panose="020B0604020202020204" pitchFamily="34" charset="0"/>
              <a:cs typeface="Arial" panose="020B0604020202020204" pitchFamily="34" charset="0"/>
            </a:endParaRPr>
          </a:p>
          <a:p>
            <a:pPr fontAlgn="base">
              <a:spcBef>
                <a:spcPts val="600"/>
              </a:spcBef>
            </a:pPr>
            <a:r>
              <a:rPr lang="en-GB" sz="1200" b="1" dirty="0">
                <a:solidFill>
                  <a:srgbClr val="181717"/>
                </a:solidFill>
                <a:effectLst/>
                <a:latin typeface="Arial" panose="020B0604020202020204" pitchFamily="34" charset="0"/>
                <a:ea typeface="Calibri" panose="020F0502020204030204" pitchFamily="34" charset="0"/>
                <a:cs typeface="Arial" panose="020B0604020202020204" pitchFamily="34" charset="0"/>
              </a:rPr>
              <a:t>Method:</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CA"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Use the slide to review cannabis withdrawal symptoms. </a:t>
            </a: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TDAs should observe for cannabis withdrawal symptoms (see full list below) which usually start between 1–3 days after cessation, peak at 2–6 days, and last for 14 days or more.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Engage learners in an interactive discussion by asking which of the cannabis withdrawal symptoms are also symptoms of tobacco withdrawal. Alternatively, they can use the chat to write out the symptom in full or the number shown next to it on the slide.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Allow a few minutes for responses. Then move to next slide for responses to appear. Spend a few moments reviewing those that are common and those that are different or specific to cannabis withdrawal.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Then, ask participants which of the symptoms are also symptoms of mental illness, again inviting use of the chat to share their responses, either writing the symptom in full or its corresponding number</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Allow a few minutes for responses. Then move to next slide for responses to appear. Spend a few moments reviewing those that are common and those that are different or specific to cannabis withdrawal.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spcAft>
                <a:spcPts val="600"/>
              </a:spcAft>
              <a:buSzPts val="1400"/>
              <a:buFont typeface="Arial" panose="020B0604020202020204" pitchFamily="34" charset="0"/>
              <a:buChar char="•"/>
              <a:tabLst>
                <a:tab pos="457200" algn="l"/>
              </a:tabLst>
            </a:pPr>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Make any final comments before moving on.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a:spcAft>
                <a:spcPts val="600"/>
              </a:spcAft>
            </a:pPr>
            <a:r>
              <a:rPr lang="en-CA"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pPr>
            <a:r>
              <a:rPr lang="en-CA" sz="1200" b="1" dirty="0">
                <a:solidFill>
                  <a:srgbClr val="181717"/>
                </a:solidFill>
                <a:effectLst/>
                <a:latin typeface="Arial" panose="020B0604020202020204" pitchFamily="34" charset="0"/>
                <a:ea typeface="Calibri" panose="020F0502020204030204" pitchFamily="34" charset="0"/>
                <a:cs typeface="Arial" panose="020B0604020202020204" pitchFamily="34" charset="0"/>
              </a:rPr>
              <a:t>Cannabis withdrawal symptoms include: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kern="0" dirty="0">
                <a:solidFill>
                  <a:srgbClr val="181717"/>
                </a:solidFill>
                <a:effectLst/>
                <a:latin typeface="Arial" panose="020B0604020202020204" pitchFamily="34" charset="0"/>
                <a:ea typeface="Calibri" panose="020F0502020204030204" pitchFamily="34" charset="0"/>
                <a:cs typeface="Arial" panose="020B0604020202020204" pitchFamily="34" charset="0"/>
              </a:rPr>
              <a:t>restlessness, irritability, feeling anxious or worried, feeling depressed, trouble sleeping, nightmares / vivid dreams, feeling tired during the day, lack of appetite and weight loss, headaches, sweating, digestion problems, cramps, and nausea, tremor, fever or chills</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3964804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A64C27-DEEB-6456-6479-E8E4E024CF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35BBD6-7F46-7DEF-FDAD-B303554859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FFD86D-6E9B-7B6E-E5DB-5EAE0129479E}"/>
              </a:ext>
            </a:extLst>
          </p:cNvPr>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1" dirty="0">
                <a:latin typeface="Arial" panose="020B0604020202020204" pitchFamily="34" charset="0"/>
                <a:cs typeface="Arial" panose="020B0604020202020204" pitchFamily="34" charset="0"/>
              </a:rPr>
              <a:t>Full instructions: Module 16 Trainer's guide, Activity 1: Cannabis withdrawal symptoms</a:t>
            </a:r>
            <a:endParaRPr lang="en-US"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89D5E95-B9F0-C7D6-C3CC-C8F2A69D7FE9}"/>
              </a:ext>
            </a:extLst>
          </p:cNvPr>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3239064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294031-B0DD-C008-7DAC-B4E2B06141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F3E135-DEE9-4178-46E4-ED254BF894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73B5AA-5D46-AB45-5F1E-08A492E75960}"/>
              </a:ext>
            </a:extLst>
          </p:cNvPr>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1" dirty="0">
                <a:latin typeface="Arial" panose="020B0604020202020204" pitchFamily="34" charset="0"/>
                <a:cs typeface="Arial" panose="020B0604020202020204" pitchFamily="34" charset="0"/>
              </a:rPr>
              <a:t>Full instructions: Module 16 Trainer's guide, Activity 1: Cannabis withdrawal symptoms</a:t>
            </a:r>
            <a:endParaRPr lang="en-US"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B6F928B2-A587-6ABF-C9C2-1F3BBF7F2F3A}"/>
              </a:ext>
            </a:extLst>
          </p:cNvPr>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418314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dirty="0">
                <a:latin typeface="Arial" panose="020B0604020202020204" pitchFamily="34" charset="0"/>
                <a:cs typeface="Arial" panose="020B0604020202020204" pitchFamily="34" charset="0"/>
              </a:rPr>
              <a:t>Research suggests NRT may assist with cannabis withdrawal symptoms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A recent review found that varenicline (Champix) was useful for treating withdrawal symptoms among people who used both tobacco and cannabis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Trials are ongoing to evaluate use of nabilone (a THC analogue) for tobacco and cannabis cessation </a:t>
            </a:r>
            <a:endParaRPr lang="en-GB"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hlinkClick r:id="rId3"/>
            </a:endParaRPr>
          </a:p>
          <a:p>
            <a:pPr marL="0" indent="0">
              <a:lnSpc>
                <a:spcPct val="110000"/>
              </a:lnSpc>
              <a:buNone/>
            </a:pPr>
            <a:r>
              <a:rPr lang="en-US" sz="1200" b="1" dirty="0">
                <a:solidFill>
                  <a:schemeClr val="accent4">
                    <a:lumMod val="75000"/>
                    <a:lumOff val="25000"/>
                  </a:schemeClr>
                </a:solidFill>
                <a:latin typeface="Arial" panose="020B0604020202020204" pitchFamily="34" charset="0"/>
                <a:cs typeface="Arial" panose="020B0604020202020204" pitchFamily="34" charset="0"/>
              </a:rPr>
              <a:t>Non-combustible methods of harm reduction</a:t>
            </a:r>
          </a:p>
          <a:p>
            <a:pPr marL="171450" indent="-171450">
              <a:lnSpc>
                <a:spcPct val="110000"/>
              </a:lnSpc>
              <a:buFont typeface="Arial" panose="020B0604020202020204" pitchFamily="34" charset="0"/>
              <a:buChar char="•"/>
            </a:pPr>
            <a:r>
              <a:rPr lang="en-US" sz="1200" dirty="0">
                <a:solidFill>
                  <a:schemeClr val="accent5">
                    <a:lumMod val="50000"/>
                  </a:schemeClr>
                </a:solidFill>
                <a:latin typeface="Arial" panose="020B0604020202020204" pitchFamily="34" charset="0"/>
                <a:cs typeface="Arial" panose="020B0604020202020204" pitchFamily="34" charset="0"/>
              </a:rPr>
              <a:t>Edibles; effects can take longer to be felt and can last longer</a:t>
            </a:r>
          </a:p>
          <a:p>
            <a:pPr marL="171450" indent="-171450">
              <a:lnSpc>
                <a:spcPct val="110000"/>
              </a:lnSpc>
              <a:buFont typeface="Arial" panose="020B0604020202020204" pitchFamily="34" charset="0"/>
              <a:buChar char="•"/>
            </a:pPr>
            <a:r>
              <a:rPr lang="en-US" sz="1200" dirty="0">
                <a:solidFill>
                  <a:schemeClr val="accent5">
                    <a:lumMod val="50000"/>
                  </a:schemeClr>
                </a:solidFill>
                <a:latin typeface="Arial" panose="020B0604020202020204" pitchFamily="34" charset="0"/>
                <a:cs typeface="Arial" panose="020B0604020202020204" pitchFamily="34" charset="0"/>
              </a:rPr>
              <a:t>Vaporisation; using  a liquid cannabis extract or ‘dry herb’</a:t>
            </a:r>
          </a:p>
          <a:p>
            <a:pPr marL="0" indent="0">
              <a:lnSpc>
                <a:spcPct val="110000"/>
              </a:lnSpc>
              <a:buNone/>
            </a:pPr>
            <a:endParaRPr lang="en-US" sz="1200" dirty="0">
              <a:solidFill>
                <a:schemeClr val="accent5">
                  <a:lumMod val="50000"/>
                </a:schemeClr>
              </a:solidFill>
              <a:latin typeface="Arial" panose="020B0604020202020204" pitchFamily="34" charset="0"/>
              <a:cs typeface="Arial" panose="020B0604020202020204" pitchFamily="34" charset="0"/>
            </a:endParaRPr>
          </a:p>
          <a:p>
            <a:pPr marL="0" indent="0" defTabSz="685800" eaLnBrk="1" fontAlgn="auto" hangingPunct="1">
              <a:lnSpc>
                <a:spcPct val="110000"/>
              </a:lnSpc>
              <a:spcBef>
                <a:spcPts val="750"/>
              </a:spcBef>
              <a:spcAft>
                <a:spcPts val="0"/>
              </a:spcAft>
              <a:buClrTx/>
              <a:buSzTx/>
              <a:buNone/>
              <a:defRPr/>
            </a:pPr>
            <a:r>
              <a:rPr lang="en-US" sz="1200" b="1" dirty="0">
                <a:solidFill>
                  <a:schemeClr val="accent4">
                    <a:lumMod val="75000"/>
                    <a:lumOff val="25000"/>
                  </a:schemeClr>
                </a:solidFill>
                <a:latin typeface="Arial" panose="020B0604020202020204" pitchFamily="34" charset="0"/>
                <a:ea typeface="+mn-ea"/>
                <a:cs typeface="Arial" panose="020B0604020202020204" pitchFamily="34" charset="0"/>
              </a:rPr>
              <a:t>Combustible methods of harm reduction</a:t>
            </a:r>
          </a:p>
          <a:p>
            <a:pPr marL="171450" indent="-171450" defTabSz="685800" eaLnBrk="1" fontAlgn="auto" hangingPunct="1">
              <a:lnSpc>
                <a:spcPct val="110000"/>
              </a:lnSpc>
              <a:spcBef>
                <a:spcPts val="750"/>
              </a:spcBef>
              <a:spcAft>
                <a:spcPts val="0"/>
              </a:spcAft>
              <a:buSzTx/>
              <a:buFont typeface="Arial" panose="020B0604020202020204" pitchFamily="34" charset="0"/>
              <a:buChar char="•"/>
              <a:defRPr/>
            </a:pPr>
            <a:r>
              <a:rPr lang="en-US" sz="1200" dirty="0">
                <a:latin typeface="Arial" panose="020B0604020202020204" pitchFamily="34" charset="0"/>
                <a:ea typeface="+mn-ea"/>
                <a:cs typeface="Arial" panose="020B0604020202020204" pitchFamily="34" charset="0"/>
              </a:rPr>
              <a:t>Pipes</a:t>
            </a:r>
          </a:p>
          <a:p>
            <a:pPr marL="182562" indent="-171450" defTabSz="685800" eaLnBrk="1" fontAlgn="auto" hangingPunct="1">
              <a:lnSpc>
                <a:spcPct val="110000"/>
              </a:lnSpc>
              <a:spcBef>
                <a:spcPts val="750"/>
              </a:spcBef>
              <a:spcAft>
                <a:spcPts val="0"/>
              </a:spcAft>
              <a:buSzTx/>
              <a:buFont typeface="Arial" panose="020B0604020202020204" pitchFamily="34" charset="0"/>
              <a:buChar char="•"/>
              <a:defRPr/>
            </a:pPr>
            <a:r>
              <a:rPr lang="en-US" sz="1200" dirty="0">
                <a:latin typeface="Arial" panose="020B0604020202020204" pitchFamily="34" charset="0"/>
                <a:cs typeface="Arial" panose="020B0604020202020204" pitchFamily="34" charset="0"/>
              </a:rPr>
              <a:t>Waterpipes</a:t>
            </a:r>
          </a:p>
          <a:p>
            <a:pPr marL="11112" indent="0" defTabSz="685800" eaLnBrk="1" fontAlgn="auto" hangingPunct="1">
              <a:lnSpc>
                <a:spcPct val="110000"/>
              </a:lnSpc>
              <a:spcBef>
                <a:spcPts val="750"/>
              </a:spcBef>
              <a:spcAft>
                <a:spcPts val="0"/>
              </a:spcAft>
              <a:buSzTx/>
              <a:buFont typeface="Arial" panose="020B0604020202020204" pitchFamily="34" charset="0"/>
              <a:buNone/>
              <a:defRPr/>
            </a:pPr>
            <a:endParaRPr lang="en-US" sz="1200" u="none" dirty="0">
              <a:solidFill>
                <a:srgbClr val="0000FF"/>
              </a:solidFill>
              <a:effectLst/>
              <a:latin typeface="Arial" panose="020B0604020202020204" pitchFamily="34" charset="0"/>
              <a:cs typeface="Arial" panose="020B0604020202020204" pitchFamily="34" charset="0"/>
            </a:endParaRPr>
          </a:p>
          <a:p>
            <a:pPr marL="11112" indent="0" defTabSz="685800" eaLnBrk="1" fontAlgn="auto" hangingPunct="1">
              <a:lnSpc>
                <a:spcPct val="110000"/>
              </a:lnSpc>
              <a:spcBef>
                <a:spcPts val="750"/>
              </a:spcBef>
              <a:spcAft>
                <a:spcPts val="0"/>
              </a:spcAft>
              <a:buSzTx/>
              <a:buFont typeface="Arial" panose="020B0604020202020204" pitchFamily="34" charset="0"/>
              <a:buNone/>
              <a:defRPr/>
            </a:pPr>
            <a:r>
              <a:rPr lang="en-US" sz="1200" b="1" u="none" strike="noStrike" baseline="0" dirty="0">
                <a:solidFill>
                  <a:srgbClr val="0000FF"/>
                </a:solidFill>
                <a:effectLst/>
                <a:latin typeface="Arial" panose="020B0604020202020204" pitchFamily="34" charset="0"/>
                <a:cs typeface="Arial" panose="020B0604020202020204" pitchFamily="34" charset="0"/>
              </a:rPr>
              <a:t>Sources:</a:t>
            </a:r>
          </a:p>
          <a:p>
            <a:pPr marL="11112" indent="0" defTabSz="685800" eaLnBrk="1" fontAlgn="auto" hangingPunct="1">
              <a:lnSpc>
                <a:spcPct val="110000"/>
              </a:lnSpc>
              <a:spcBef>
                <a:spcPts val="750"/>
              </a:spcBef>
              <a:spcAft>
                <a:spcPts val="0"/>
              </a:spcAft>
              <a:buSzTx/>
              <a:buFont typeface="Arial" panose="020B0604020202020204" pitchFamily="34" charset="0"/>
              <a:buNone/>
              <a:defRPr/>
            </a:pPr>
            <a:r>
              <a:rPr lang="en-US" sz="1200" b="0" u="none" strike="noStrike" baseline="0" dirty="0">
                <a:solidFill>
                  <a:schemeClr val="tx1"/>
                </a:solidFill>
                <a:latin typeface="Arial" panose="020B0604020202020204" pitchFamily="34" charset="0"/>
                <a:cs typeface="Arial" panose="020B0604020202020204" pitchFamily="34" charset="0"/>
              </a:rPr>
              <a:t>Smoking cessation and cannabis use briefing: https://www.ncsct.co.uk/library/view/pdf/Smoking%20cessation%20and%20cannabis%20use.pdf</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3496353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For more information please see; Smoking cessation and cannabis use - A guide for stop smoking practitioners: https://www.ncsct.co.uk/library/view/pdf/Smoking%20cessation%20and%20cannabis%20use.pdf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2730214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effectLst/>
                <a:latin typeface="Arial" panose="020B0604020202020204" pitchFamily="34" charset="0"/>
                <a:ea typeface="Times New Roman" panose="02020603050405020304" pitchFamily="18" charset="0"/>
                <a:cs typeface="Arial" panose="020B0604020202020204" pitchFamily="34" charset="0"/>
              </a:rPr>
              <a:t>[Large group debrief]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CA" sz="1200" b="1"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[Invite participants to write in the chat or raise their hand ask questions, make comments, reflections, etc.]</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Century Gothic" panose="020B0502020202020204" pitchFamily="34" charset="0"/>
                <a:ea typeface="Times New Roman" panose="02020603050405020304" pitchFamily="18" charset="0"/>
                <a:cs typeface="Arial" panose="020B0604020202020204" pitchFamily="34" charset="0"/>
              </a:rPr>
              <a:t> </a:t>
            </a:r>
            <a:endParaRPr lang="en-GB" sz="1200" dirty="0">
              <a:effectLst/>
              <a:latin typeface="Times New Roman" panose="02020603050405020304" pitchFamily="18" charset="0"/>
              <a:ea typeface="Times New Roman" panose="02020603050405020304" pitchFamily="18" charset="0"/>
            </a:endParaRPr>
          </a:p>
          <a:p>
            <a:endParaRPr lang="en-GB" altLang="en-US" i="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14873210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1800626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243553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0EF82C5A-EC1E-B3F4-8C33-726F084732EA}"/>
              </a:ext>
            </a:extLst>
          </p:cNvPr>
          <p:cNvSpPr>
            <a:spLocks noGrp="1"/>
          </p:cNvSpPr>
          <p:nvPr>
            <p:ph type="ftr" sz="quarter" idx="10"/>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2186426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2982235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25929401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436743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01528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718561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5975028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474183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1745094493"/>
      </p:ext>
    </p:extLst>
  </p:cSld>
  <p:clrMapOvr>
    <a:masterClrMapping/>
  </p:clrMapOvr>
  <p:extLst>
    <p:ext uri="{DCECCB84-F9BA-43D5-87BE-67443E8EF086}">
      <p15:sldGuideLst xmlns:p15="http://schemas.microsoft.com/office/powerpoint/2012/main">
        <p15:guide id="1" orient="horz" pos="867">
          <p15:clr>
            <a:srgbClr val="FBAE40"/>
          </p15:clr>
        </p15:guide>
        <p15:guide id="2" orient="horz" pos="411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14287334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6597618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2304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405573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18179298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323581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879375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2931878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174835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light 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11675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17014731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3198994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8367218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26825299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21717850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28039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Dependence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4" r:id="rId12"/>
    <p:sldLayoutId id="2147483688" r:id="rId13"/>
    <p:sldLayoutId id="2147483693" r:id="rId14"/>
    <p:sldLayoutId id="2147483698" r:id="rId15"/>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304734548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ncsct.co.uk/"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6.png"/><Relationship Id="rId4" Type="http://schemas.openxmlformats.org/officeDocument/2006/relationships/hyperlink" Target="https://www.talktofrank.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85567-336B-92A3-3C41-D194A92480D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F22ED47-5F7A-44A7-FE2F-CEAFABCEDDF5}"/>
              </a:ext>
            </a:extLst>
          </p:cNvPr>
          <p:cNvSpPr>
            <a:spLocks noGrp="1"/>
          </p:cNvSpPr>
          <p:nvPr>
            <p:ph type="body" sz="quarter" idx="10"/>
          </p:nvPr>
        </p:nvSpPr>
        <p:spPr/>
        <p:txBody>
          <a:bodyPr/>
          <a:lstStyle/>
          <a:p>
            <a:r>
              <a:rPr lang="en-GB" dirty="0"/>
              <a:t>Cannabis and tobacco </a:t>
            </a:r>
          </a:p>
          <a:p>
            <a:r>
              <a:rPr lang="en-GB" dirty="0"/>
              <a:t>dependence</a:t>
            </a:r>
          </a:p>
          <a:p>
            <a:endParaRPr lang="en-GB" dirty="0"/>
          </a:p>
        </p:txBody>
      </p:sp>
    </p:spTree>
    <p:extLst>
      <p:ext uri="{BB962C8B-B14F-4D97-AF65-F5344CB8AC3E}">
        <p14:creationId xmlns:p14="http://schemas.microsoft.com/office/powerpoint/2010/main" val="2543222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F0EEC-40A8-A862-E002-DF80777DC4D8}"/>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D914392-46F3-CE09-F60B-E02EE7C2CE45}"/>
              </a:ext>
            </a:extLst>
          </p:cNvPr>
          <p:cNvSpPr>
            <a:spLocks noGrp="1"/>
          </p:cNvSpPr>
          <p:nvPr>
            <p:ph idx="1"/>
          </p:nvPr>
        </p:nvSpPr>
        <p:spPr>
          <a:xfrm>
            <a:off x="393785" y="1797248"/>
            <a:ext cx="5068232" cy="3263504"/>
          </a:xfrm>
        </p:spPr>
        <p:txBody>
          <a:bodyPr/>
          <a:lstStyle/>
          <a:p>
            <a:pPr marL="287655" indent="-288290"/>
            <a:r>
              <a:rPr lang="en-US" dirty="0">
                <a:latin typeface="Arial"/>
                <a:cs typeface="Arial"/>
              </a:rPr>
              <a:t>Cannabis is the most widely used illicit substance worldwide, including the UK where 12.3% of adults report using it in the past year </a:t>
            </a:r>
            <a:endParaRPr lang="en-US" dirty="0"/>
          </a:p>
          <a:p>
            <a:pPr marL="287655" indent="-288290"/>
            <a:r>
              <a:rPr lang="en-US" dirty="0">
                <a:latin typeface="Arial"/>
                <a:cs typeface="Arial"/>
              </a:rPr>
              <a:t>Most cannabis use involves </a:t>
            </a:r>
            <a:r>
              <a:rPr lang="en-US" b="1" dirty="0">
                <a:solidFill>
                  <a:srgbClr val="005EB8"/>
                </a:solidFill>
                <a:latin typeface="Arial"/>
                <a:cs typeface="Arial"/>
              </a:rPr>
              <a:t>mixing it with tobacco to smoke</a:t>
            </a:r>
            <a:r>
              <a:rPr lang="en-US" b="1" i="1" dirty="0">
                <a:latin typeface="Arial"/>
                <a:cs typeface="Arial"/>
              </a:rPr>
              <a:t> </a:t>
            </a:r>
            <a:r>
              <a:rPr lang="en-US" dirty="0">
                <a:latin typeface="Arial"/>
                <a:cs typeface="Arial"/>
              </a:rPr>
              <a:t>(i.e. in joints or spliffs), although it can be consumed in a variety of ways</a:t>
            </a:r>
          </a:p>
          <a:p>
            <a:pPr marL="287655" indent="-288290"/>
            <a:r>
              <a:rPr lang="en-US" dirty="0">
                <a:latin typeface="Arial"/>
                <a:cs typeface="Arial"/>
              </a:rPr>
              <a:t>10–30% of people who use cannabis become dependent</a:t>
            </a:r>
            <a:endParaRPr lang="en-GB" dirty="0">
              <a:latin typeface="Arial"/>
              <a:cs typeface="Arial"/>
            </a:endParaRPr>
          </a:p>
        </p:txBody>
      </p:sp>
      <p:pic>
        <p:nvPicPr>
          <p:cNvPr id="6" name="Picture 5">
            <a:extLst>
              <a:ext uri="{FF2B5EF4-FFF2-40B4-BE49-F238E27FC236}">
                <a16:creationId xmlns:a16="http://schemas.microsoft.com/office/drawing/2014/main" id="{82042285-AC20-7364-DA8E-C375BB35D7B2}"/>
              </a:ext>
            </a:extLst>
          </p:cNvPr>
          <p:cNvPicPr>
            <a:picLocks noChangeAspect="1"/>
          </p:cNvPicPr>
          <p:nvPr/>
        </p:nvPicPr>
        <p:blipFill rotWithShape="1">
          <a:blip r:embed="rId3"/>
          <a:srcRect l="10609" r="5871"/>
          <a:stretch/>
        </p:blipFill>
        <p:spPr>
          <a:xfrm>
            <a:off x="5636270" y="2727603"/>
            <a:ext cx="3016410" cy="2183082"/>
          </a:xfrm>
          <a:prstGeom prst="rect">
            <a:avLst/>
          </a:prstGeom>
        </p:spPr>
      </p:pic>
      <p:sp>
        <p:nvSpPr>
          <p:cNvPr id="2" name="Title 1">
            <a:extLst>
              <a:ext uri="{FF2B5EF4-FFF2-40B4-BE49-F238E27FC236}">
                <a16:creationId xmlns:a16="http://schemas.microsoft.com/office/drawing/2014/main" id="{B0CB4A0A-E1F5-0490-4919-13525E8AA723}"/>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dirty="0"/>
              <a:t>Cannabis and tobacco dependence </a:t>
            </a:r>
          </a:p>
        </p:txBody>
      </p:sp>
      <p:sp>
        <p:nvSpPr>
          <p:cNvPr id="4" name="Footer Placeholder 3">
            <a:extLst>
              <a:ext uri="{FF2B5EF4-FFF2-40B4-BE49-F238E27FC236}">
                <a16:creationId xmlns:a16="http://schemas.microsoft.com/office/drawing/2014/main" id="{B7FC3B09-B01C-E025-7935-A8BE8361B850}"/>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886542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D2425-B8D2-2DC3-6C14-A9218A6DED7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0DAF1E-A858-4279-E335-0D3A4131182E}"/>
              </a:ext>
            </a:extLst>
          </p:cNvPr>
          <p:cNvSpPr>
            <a:spLocks noGrp="1"/>
          </p:cNvSpPr>
          <p:nvPr>
            <p:ph idx="1"/>
          </p:nvPr>
        </p:nvSpPr>
        <p:spPr>
          <a:xfrm>
            <a:off x="518007" y="5186417"/>
            <a:ext cx="8192328" cy="731068"/>
          </a:xfrm>
        </p:spPr>
        <p:txBody>
          <a:bodyPr>
            <a:normAutofit/>
          </a:bodyPr>
          <a:lstStyle/>
          <a:p>
            <a:pPr marL="0" indent="0" algn="ctr">
              <a:lnSpc>
                <a:spcPts val="2400"/>
              </a:lnSpc>
              <a:buNone/>
            </a:pPr>
            <a:r>
              <a:rPr lang="en-US" b="1" dirty="0">
                <a:solidFill>
                  <a:schemeClr val="accent1"/>
                </a:solidFill>
              </a:rPr>
              <a:t>Completely stopping smoking cannabis with tobacco significantly improves a patient’s chances of becoming smokefree</a:t>
            </a:r>
          </a:p>
        </p:txBody>
      </p:sp>
      <p:sp>
        <p:nvSpPr>
          <p:cNvPr id="2" name="TextBox 1">
            <a:extLst>
              <a:ext uri="{FF2B5EF4-FFF2-40B4-BE49-F238E27FC236}">
                <a16:creationId xmlns:a16="http://schemas.microsoft.com/office/drawing/2014/main" id="{A5E3A6C2-8C8D-CCE3-47BC-849AE012EFDF}"/>
              </a:ext>
            </a:extLst>
          </p:cNvPr>
          <p:cNvSpPr txBox="1"/>
          <p:nvPr/>
        </p:nvSpPr>
        <p:spPr bwMode="auto">
          <a:xfrm>
            <a:off x="2068830" y="1177290"/>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7" name="Title 1">
            <a:extLst>
              <a:ext uri="{FF2B5EF4-FFF2-40B4-BE49-F238E27FC236}">
                <a16:creationId xmlns:a16="http://schemas.microsoft.com/office/drawing/2014/main" id="{6BC67E29-2F50-1BE8-D5E5-B421201811EB}"/>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dirty="0"/>
              <a:t>Assessment of cannabis use</a:t>
            </a:r>
          </a:p>
        </p:txBody>
      </p:sp>
      <p:sp>
        <p:nvSpPr>
          <p:cNvPr id="8" name="Footer Placeholder 3">
            <a:extLst>
              <a:ext uri="{FF2B5EF4-FFF2-40B4-BE49-F238E27FC236}">
                <a16:creationId xmlns:a16="http://schemas.microsoft.com/office/drawing/2014/main" id="{1798EB7D-7C2B-4693-752B-80EF4330EF3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grpSp>
        <p:nvGrpSpPr>
          <p:cNvPr id="4" name="Group 3">
            <a:extLst>
              <a:ext uri="{FF2B5EF4-FFF2-40B4-BE49-F238E27FC236}">
                <a16:creationId xmlns:a16="http://schemas.microsoft.com/office/drawing/2014/main" id="{776C9252-B47D-FB36-4075-678FBA04BD1A}"/>
              </a:ext>
            </a:extLst>
          </p:cNvPr>
          <p:cNvGrpSpPr/>
          <p:nvPr/>
        </p:nvGrpSpPr>
        <p:grpSpPr>
          <a:xfrm>
            <a:off x="518007" y="1825584"/>
            <a:ext cx="3898900" cy="2501829"/>
            <a:chOff x="571500" y="1968570"/>
            <a:chExt cx="3898900" cy="2501829"/>
          </a:xfrm>
        </p:grpSpPr>
        <p:sp>
          <p:nvSpPr>
            <p:cNvPr id="9" name="Oval Callout 8">
              <a:extLst>
                <a:ext uri="{FF2B5EF4-FFF2-40B4-BE49-F238E27FC236}">
                  <a16:creationId xmlns:a16="http://schemas.microsoft.com/office/drawing/2014/main" id="{219AEF2C-E02A-D253-18A9-6255F39ECD31}"/>
                </a:ext>
              </a:extLst>
            </p:cNvPr>
            <p:cNvSpPr/>
            <p:nvPr/>
          </p:nvSpPr>
          <p:spPr>
            <a:xfrm>
              <a:off x="571500" y="1968570"/>
              <a:ext cx="3898900" cy="2501829"/>
            </a:xfrm>
            <a:prstGeom prst="wedgeEllipseCallout">
              <a:avLst>
                <a:gd name="adj1" fmla="val -39438"/>
                <a:gd name="adj2" fmla="val 53130"/>
              </a:avLst>
            </a:prstGeom>
            <a:solidFill>
              <a:schemeClr val="accent3"/>
            </a:solidFill>
            <a:effectLst>
              <a:outerShdw blurRad="317500" dist="76200" dir="5400000" algn="ctr" rotWithShape="0">
                <a:srgbClr val="000000">
                  <a:alpha val="25000"/>
                </a:srgbClr>
              </a:outerShdw>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solidFill>
                  <a:schemeClr val="accent3"/>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BE4D9EB-540A-AE52-1B1B-97ACFCB36BF3}"/>
                </a:ext>
              </a:extLst>
            </p:cNvPr>
            <p:cNvSpPr txBox="1"/>
            <p:nvPr/>
          </p:nvSpPr>
          <p:spPr bwMode="auto">
            <a:xfrm>
              <a:off x="735807" y="2042616"/>
              <a:ext cx="3570287" cy="221826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1700"/>
                </a:lnSpc>
                <a:spcBef>
                  <a:spcPts val="0"/>
                </a:spcBef>
                <a:spcAft>
                  <a:spcPts val="800"/>
                </a:spcAft>
                <a:buClr>
                  <a:srgbClr val="C10C21"/>
                </a:buClr>
              </a:pPr>
              <a:r>
                <a:rPr lang="en-US" sz="1350" b="1" dirty="0">
                  <a:solidFill>
                    <a:schemeClr val="bg1"/>
                  </a:solidFill>
                  <a:latin typeface="Arial" panose="020B0604020202020204" pitchFamily="34" charset="0"/>
                  <a:cs typeface="Arial" panose="020B0604020202020204" pitchFamily="34" charset="0"/>
                </a:rPr>
                <a:t>“Do you ever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use cannabis? How do you use it?”</a:t>
              </a:r>
            </a:p>
            <a:p>
              <a:pPr algn="ctr">
                <a:lnSpc>
                  <a:spcPts val="1700"/>
                </a:lnSpc>
                <a:spcBef>
                  <a:spcPts val="0"/>
                </a:spcBef>
                <a:spcAft>
                  <a:spcPts val="800"/>
                </a:spcAft>
                <a:buClr>
                  <a:srgbClr val="C10C21"/>
                </a:buClr>
              </a:pPr>
              <a:r>
                <a:rPr lang="en-US" sz="1350" b="1" dirty="0">
                  <a:solidFill>
                    <a:schemeClr val="bg1"/>
                  </a:solidFill>
                  <a:latin typeface="Arial" panose="020B0604020202020204" pitchFamily="34" charset="0"/>
                  <a:cs typeface="Arial" panose="020B0604020202020204" pitchFamily="34" charset="0"/>
                </a:rPr>
                <a:t>“I am asking you this because it might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affect your chances of stopping and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I want to give you the most relevant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and helpful advice.”</a:t>
              </a:r>
            </a:p>
          </p:txBody>
        </p:sp>
      </p:grpSp>
      <p:grpSp>
        <p:nvGrpSpPr>
          <p:cNvPr id="5" name="Group 4">
            <a:extLst>
              <a:ext uri="{FF2B5EF4-FFF2-40B4-BE49-F238E27FC236}">
                <a16:creationId xmlns:a16="http://schemas.microsoft.com/office/drawing/2014/main" id="{C4D183BE-00B2-98AF-7162-AA159948B3D8}"/>
              </a:ext>
            </a:extLst>
          </p:cNvPr>
          <p:cNvGrpSpPr/>
          <p:nvPr/>
        </p:nvGrpSpPr>
        <p:grpSpPr>
          <a:xfrm>
            <a:off x="4810380" y="2317428"/>
            <a:ext cx="3898900" cy="2501829"/>
            <a:chOff x="4673602" y="1968570"/>
            <a:chExt cx="3898900" cy="2501829"/>
          </a:xfrm>
        </p:grpSpPr>
        <p:sp>
          <p:nvSpPr>
            <p:cNvPr id="15" name="Oval Callout 14">
              <a:extLst>
                <a:ext uri="{FF2B5EF4-FFF2-40B4-BE49-F238E27FC236}">
                  <a16:creationId xmlns:a16="http://schemas.microsoft.com/office/drawing/2014/main" id="{5035F861-C33C-03DA-1E9B-4D0BF714DD2A}"/>
                </a:ext>
              </a:extLst>
            </p:cNvPr>
            <p:cNvSpPr/>
            <p:nvPr/>
          </p:nvSpPr>
          <p:spPr>
            <a:xfrm>
              <a:off x="4673602" y="1968570"/>
              <a:ext cx="3898900" cy="2501829"/>
            </a:xfrm>
            <a:prstGeom prst="wedgeEllipseCallout">
              <a:avLst>
                <a:gd name="adj1" fmla="val -45735"/>
                <a:gd name="adj2" fmla="val 48731"/>
              </a:avLst>
            </a:prstGeom>
            <a:solidFill>
              <a:schemeClr val="accent6"/>
            </a:solidFill>
            <a:effectLst>
              <a:outerShdw blurRad="317500" dist="76200" dir="5400000" algn="ctr" rotWithShape="0">
                <a:srgbClr val="000000">
                  <a:alpha val="25000"/>
                </a:srgbClr>
              </a:outerShdw>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solidFill>
                  <a:schemeClr val="accent6"/>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23D53D6-1C71-D5A4-4DC9-62F5CDB0E428}"/>
                </a:ext>
              </a:extLst>
            </p:cNvPr>
            <p:cNvSpPr txBox="1"/>
            <p:nvPr/>
          </p:nvSpPr>
          <p:spPr bwMode="auto">
            <a:xfrm>
              <a:off x="4832352" y="2141304"/>
              <a:ext cx="3581400" cy="207169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1700"/>
                </a:lnSpc>
                <a:spcBef>
                  <a:spcPts val="0"/>
                </a:spcBef>
                <a:spcAft>
                  <a:spcPts val="800"/>
                </a:spcAft>
                <a:buClr>
                  <a:srgbClr val="C10C21"/>
                </a:buClr>
              </a:pPr>
              <a:r>
                <a:rPr lang="en-US" sz="1350" b="1" dirty="0">
                  <a:solidFill>
                    <a:schemeClr val="bg1"/>
                  </a:solidFill>
                  <a:latin typeface="Arial" panose="020B0604020202020204" pitchFamily="34" charset="0"/>
                  <a:cs typeface="Arial" panose="020B0604020202020204" pitchFamily="34" charset="0"/>
                </a:rPr>
                <a:t>“The best thing for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your quit attempt is to completely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stop smoking both cannabis and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tobacco. </a:t>
              </a:r>
            </a:p>
            <a:p>
              <a:pPr algn="ctr">
                <a:lnSpc>
                  <a:spcPts val="1700"/>
                </a:lnSpc>
                <a:spcBef>
                  <a:spcPts val="0"/>
                </a:spcBef>
                <a:spcAft>
                  <a:spcPts val="800"/>
                </a:spcAft>
                <a:buClr>
                  <a:srgbClr val="C10C21"/>
                </a:buClr>
              </a:pPr>
              <a:r>
                <a:rPr lang="en-US" sz="1350" b="1" dirty="0">
                  <a:solidFill>
                    <a:schemeClr val="bg1"/>
                  </a:solidFill>
                  <a:latin typeface="Arial" panose="020B0604020202020204" pitchFamily="34" charset="0"/>
                  <a:cs typeface="Arial" panose="020B0604020202020204" pitchFamily="34" charset="0"/>
                </a:rPr>
                <a:t>Even in the long-term,</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 a return to using cannabis puts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you at high risk of relapsing </a:t>
              </a:r>
              <a:br>
                <a:rPr lang="en-US" sz="1350" b="1" dirty="0">
                  <a:solidFill>
                    <a:schemeClr val="bg1"/>
                  </a:solidFill>
                  <a:latin typeface="Arial" panose="020B0604020202020204" pitchFamily="34" charset="0"/>
                  <a:cs typeface="Arial" panose="020B0604020202020204" pitchFamily="34" charset="0"/>
                </a:rPr>
              </a:br>
              <a:r>
                <a:rPr lang="en-US" sz="1350" b="1" dirty="0">
                  <a:solidFill>
                    <a:schemeClr val="bg1"/>
                  </a:solidFill>
                  <a:latin typeface="Arial" panose="020B0604020202020204" pitchFamily="34" charset="0"/>
                  <a:cs typeface="Arial" panose="020B0604020202020204" pitchFamily="34" charset="0"/>
                </a:rPr>
                <a:t>back to tobacco smoking.”</a:t>
              </a:r>
              <a:endParaRPr kumimoji="0" lang="en-US" sz="1350" b="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25510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4E1F7-470A-AB99-962A-9435E30C2B82}"/>
              </a:ext>
            </a:extLst>
          </p:cNvPr>
          <p:cNvSpPr>
            <a:spLocks noGrp="1"/>
          </p:cNvSpPr>
          <p:nvPr>
            <p:ph type="title"/>
          </p:nvPr>
        </p:nvSpPr>
        <p:spPr/>
        <p:txBody>
          <a:bodyPr/>
          <a:lstStyle/>
          <a:p>
            <a:pPr>
              <a:lnSpc>
                <a:spcPts val="2800"/>
              </a:lnSpc>
            </a:pPr>
            <a:r>
              <a:rPr lang="en-US" dirty="0"/>
              <a:t>Cannabis withdrawal </a:t>
            </a:r>
            <a:br>
              <a:rPr lang="en-US" dirty="0"/>
            </a:br>
            <a:r>
              <a:rPr lang="en-US" sz="1550" b="0" dirty="0"/>
              <a:t>Starts between 1 – 3 days after cessation, peaks at 2 – 6 days, lasts for 14 days or more</a:t>
            </a:r>
            <a:endParaRPr lang="en-US" sz="1550" dirty="0"/>
          </a:p>
        </p:txBody>
      </p:sp>
      <p:sp>
        <p:nvSpPr>
          <p:cNvPr id="5" name="Footer Placeholder 3">
            <a:extLst>
              <a:ext uri="{FF2B5EF4-FFF2-40B4-BE49-F238E27FC236}">
                <a16:creationId xmlns:a16="http://schemas.microsoft.com/office/drawing/2014/main" id="{8829D8B9-4E32-DCF6-0A60-E1CA13A2058C}"/>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graphicFrame>
        <p:nvGraphicFramePr>
          <p:cNvPr id="6" name="Group 55">
            <a:extLst>
              <a:ext uri="{FF2B5EF4-FFF2-40B4-BE49-F238E27FC236}">
                <a16:creationId xmlns:a16="http://schemas.microsoft.com/office/drawing/2014/main" id="{77FADF67-2C5E-B5BA-49EF-B90356A40352}"/>
              </a:ext>
            </a:extLst>
          </p:cNvPr>
          <p:cNvGraphicFramePr>
            <a:graphicFrameLocks/>
          </p:cNvGraphicFramePr>
          <p:nvPr>
            <p:extLst>
              <p:ext uri="{D42A27DB-BD31-4B8C-83A1-F6EECF244321}">
                <p14:modId xmlns:p14="http://schemas.microsoft.com/office/powerpoint/2010/main" val="869828980"/>
              </p:ext>
            </p:extLst>
          </p:nvPr>
        </p:nvGraphicFramePr>
        <p:xfrm>
          <a:off x="684214" y="1589313"/>
          <a:ext cx="7762874" cy="4419651"/>
        </p:xfrm>
        <a:graphic>
          <a:graphicData uri="http://schemas.openxmlformats.org/drawingml/2006/table">
            <a:tbl>
              <a:tblPr firstRow="1" bandRow="1">
                <a:tableStyleId>{F5AB1C69-6EDB-4FF4-983F-18BD219EF322}</a:tableStyleId>
              </a:tblPr>
              <a:tblGrid>
                <a:gridCol w="3778929">
                  <a:extLst>
                    <a:ext uri="{9D8B030D-6E8A-4147-A177-3AD203B41FA5}">
                      <a16:colId xmlns:a16="http://schemas.microsoft.com/office/drawing/2014/main" val="20000"/>
                    </a:ext>
                  </a:extLst>
                </a:gridCol>
                <a:gridCol w="2090057">
                  <a:extLst>
                    <a:ext uri="{9D8B030D-6E8A-4147-A177-3AD203B41FA5}">
                      <a16:colId xmlns:a16="http://schemas.microsoft.com/office/drawing/2014/main" val="20001"/>
                    </a:ext>
                  </a:extLst>
                </a:gridCol>
                <a:gridCol w="1893888">
                  <a:extLst>
                    <a:ext uri="{9D8B030D-6E8A-4147-A177-3AD203B41FA5}">
                      <a16:colId xmlns:a16="http://schemas.microsoft.com/office/drawing/2014/main" val="20002"/>
                    </a:ext>
                  </a:extLst>
                </a:gridCol>
              </a:tblGrid>
              <a:tr h="598714">
                <a:tc>
                  <a:txBody>
                    <a:bodyPr/>
                    <a:lstStyle/>
                    <a:p>
                      <a:pPr marL="0" marR="0" lvl="0" indent="0" algn="l"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cannabis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tobacco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rtl="0" eaLnBrk="1" fontAlgn="base" latinLnBrk="0" hangingPunct="1">
                        <a:lnSpc>
                          <a:spcPts val="1600"/>
                        </a:lnSpc>
                        <a:spcBef>
                          <a:spcPts val="0"/>
                        </a:spcBef>
                        <a:spcAft>
                          <a:spcPct val="0"/>
                        </a:spcAft>
                        <a:buClrTx/>
                        <a:buSzTx/>
                        <a:buFontTx/>
                        <a:buNone/>
                      </a:pPr>
                      <a:r>
                        <a:rPr kumimoji="0" lang="en-US" sz="1200" u="none" strike="noStrike" cap="none" normalizeH="0" baseline="0" dirty="0">
                          <a:ln>
                            <a:noFill/>
                          </a:ln>
                          <a:effectLst/>
                        </a:rPr>
                        <a:t>Symptoms </a:t>
                      </a:r>
                      <a:r>
                        <a:rPr lang="en-US" sz="1200" u="none" strike="noStrike" cap="none" normalizeH="0" baseline="0" dirty="0">
                          <a:ln>
                            <a:noFill/>
                          </a:ln>
                          <a:effectLst/>
                        </a:rPr>
                        <a:t>of mental</a:t>
                      </a:r>
                      <a:r>
                        <a:rPr kumimoji="0" lang="en-US" sz="1200" u="none" strike="noStrike" cap="none" normalizeH="0" baseline="0" dirty="0">
                          <a:ln>
                            <a:noFill/>
                          </a:ln>
                          <a:effectLst/>
                        </a:rPr>
                        <a:t> </a:t>
                      </a:r>
                      <a:br>
                        <a:rPr kumimoji="0" lang="en-US" sz="1200" u="none" strike="noStrike" cap="none" normalizeH="0" baseline="0" dirty="0">
                          <a:ln>
                            <a:noFill/>
                          </a:ln>
                          <a:effectLst/>
                        </a:rPr>
                      </a:br>
                      <a:r>
                        <a:rPr kumimoji="0" lang="en-US" sz="1200" u="none" strike="noStrike" cap="none" normalizeH="0" baseline="0" dirty="0">
                          <a:ln>
                            <a:noFill/>
                          </a:ln>
                          <a:effectLst/>
                        </a:rPr>
                        <a:t>illness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extLst>
                  <a:ext uri="{0D108BD9-81ED-4DB2-BD59-A6C34878D82A}">
                    <a16:rowId xmlns:a16="http://schemas.microsoft.com/office/drawing/2014/main" val="10000"/>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Restlessness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1"/>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2</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Irritability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2"/>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3</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anxious or worried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3"/>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4</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depressed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4"/>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5</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Trouble</a:t>
                      </a:r>
                      <a:r>
                        <a:rPr kumimoji="0" lang="en-US" sz="1250" b="1" u="none" strike="noStrike" cap="none" normalizeH="0" baseline="0" dirty="0">
                          <a:ln>
                            <a:noFill/>
                          </a:ln>
                          <a:solidFill>
                            <a:schemeClr val="tx1"/>
                          </a:solidFill>
                          <a:effectLst/>
                        </a:rPr>
                        <a:t> sleeping, nightmares / vivid dreams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5"/>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6</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tired during the day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6"/>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kumimoji="0" lang="en-US" sz="1250" b="1" u="none" strike="noStrike" cap="none" normalizeH="0" baseline="0" dirty="0">
                          <a:ln>
                            <a:noFill/>
                          </a:ln>
                          <a:solidFill>
                            <a:schemeClr val="tx1"/>
                          </a:solidFill>
                          <a:effectLst/>
                        </a:rPr>
                        <a:t>7</a:t>
                      </a:r>
                      <a:r>
                        <a:rPr lang="en-US" sz="1250" b="1" i="0" u="none" strike="noStrike" cap="none" normalizeH="0" baseline="0" dirty="0">
                          <a:ln>
                            <a:noFill/>
                          </a:ln>
                          <a:solidFill>
                            <a:schemeClr val="tx1"/>
                          </a:solidFill>
                          <a:effectLst/>
                          <a:latin typeface="+mn-lt"/>
                          <a:ea typeface="ヒラギノ角ゴ Pro W3"/>
                        </a:rPr>
                        <a:t> ‒ </a:t>
                      </a:r>
                      <a:r>
                        <a:rPr kumimoji="0" lang="en-US" sz="1250" b="1" u="none" strike="noStrike" cap="none" normalizeH="0" baseline="0" dirty="0">
                          <a:ln>
                            <a:noFill/>
                          </a:ln>
                          <a:solidFill>
                            <a:schemeClr val="tx1"/>
                          </a:solidFill>
                          <a:effectLst/>
                        </a:rPr>
                        <a:t>Lack of appetite and weight loss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7"/>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8</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Headaches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8"/>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9</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Sweating</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9"/>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10</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Digestion</a:t>
                      </a:r>
                      <a:r>
                        <a:rPr kumimoji="0" lang="en-US" sz="1250" b="1" u="none" strike="noStrike" cap="none" normalizeH="0" baseline="0" dirty="0">
                          <a:ln>
                            <a:noFill/>
                          </a:ln>
                          <a:solidFill>
                            <a:schemeClr val="tx1"/>
                          </a:solidFill>
                          <a:effectLst/>
                        </a:rPr>
                        <a:t> problems, cramps, and nausea</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10"/>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mn-lt"/>
                          <a:ea typeface="ヒラギノ角ゴ Pro W3"/>
                        </a:rPr>
                        <a:t>11 ‒ </a:t>
                      </a:r>
                      <a:r>
                        <a:rPr lang="en-US" sz="1250" b="1" i="0" u="none" strike="noStrike" cap="none" normalizeH="0" baseline="0" dirty="0">
                          <a:ln>
                            <a:noFill/>
                          </a:ln>
                          <a:solidFill>
                            <a:schemeClr val="tx1"/>
                          </a:solidFill>
                          <a:effectLst/>
                          <a:latin typeface="Arial"/>
                          <a:ea typeface="ヒラギノ角ゴ Pro W3"/>
                        </a:rPr>
                        <a:t>Tremor</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88386034"/>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Arial"/>
                          <a:ea typeface="ヒラギノ角ゴ Pro W3"/>
                        </a:rPr>
                        <a:t>12 ‒ Fever</a:t>
                      </a:r>
                      <a:r>
                        <a:rPr kumimoji="0" lang="en-US" sz="1250" b="1" i="0" u="none" strike="noStrike" cap="none" normalizeH="0" baseline="0" dirty="0">
                          <a:ln>
                            <a:noFill/>
                          </a:ln>
                          <a:solidFill>
                            <a:schemeClr val="tx1"/>
                          </a:solidFill>
                          <a:effectLst/>
                          <a:latin typeface="Arial"/>
                          <a:ea typeface="ヒラギノ角ゴ Pro W3"/>
                        </a:rPr>
                        <a:t> or chills</a:t>
                      </a: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048922222"/>
                  </a:ext>
                </a:extLst>
              </a:tr>
            </a:tbl>
          </a:graphicData>
        </a:graphic>
      </p:graphicFrame>
    </p:spTree>
    <p:extLst>
      <p:ext uri="{BB962C8B-B14F-4D97-AF65-F5344CB8AC3E}">
        <p14:creationId xmlns:p14="http://schemas.microsoft.com/office/powerpoint/2010/main" val="463038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3FA65-6073-09C7-77E4-A2F239437D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BC31B4-B767-EDA3-85EC-5D9C29958564}"/>
              </a:ext>
            </a:extLst>
          </p:cNvPr>
          <p:cNvSpPr>
            <a:spLocks noGrp="1"/>
          </p:cNvSpPr>
          <p:nvPr>
            <p:ph type="title"/>
          </p:nvPr>
        </p:nvSpPr>
        <p:spPr/>
        <p:txBody>
          <a:bodyPr/>
          <a:lstStyle/>
          <a:p>
            <a:pPr>
              <a:lnSpc>
                <a:spcPts val="2800"/>
              </a:lnSpc>
            </a:pPr>
            <a:r>
              <a:rPr lang="en-US" dirty="0"/>
              <a:t>Cannabis withdrawal </a:t>
            </a:r>
            <a:br>
              <a:rPr lang="en-US" dirty="0"/>
            </a:br>
            <a:r>
              <a:rPr lang="en-US" sz="1550" b="0" dirty="0"/>
              <a:t>Starts between 1 – 3 days after cessation, peaks at 2 – 6 days, lasts for 14 days or more</a:t>
            </a:r>
            <a:endParaRPr lang="en-US" sz="1550" dirty="0"/>
          </a:p>
        </p:txBody>
      </p:sp>
      <p:sp>
        <p:nvSpPr>
          <p:cNvPr id="5" name="Footer Placeholder 3">
            <a:extLst>
              <a:ext uri="{FF2B5EF4-FFF2-40B4-BE49-F238E27FC236}">
                <a16:creationId xmlns:a16="http://schemas.microsoft.com/office/drawing/2014/main" id="{CDDFBE05-9AF8-5B72-BAA0-E34D6E692E81}"/>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graphicFrame>
        <p:nvGraphicFramePr>
          <p:cNvPr id="4" name="Group 55">
            <a:extLst>
              <a:ext uri="{FF2B5EF4-FFF2-40B4-BE49-F238E27FC236}">
                <a16:creationId xmlns:a16="http://schemas.microsoft.com/office/drawing/2014/main" id="{6446A152-38F0-2002-82A7-8092095A9283}"/>
              </a:ext>
            </a:extLst>
          </p:cNvPr>
          <p:cNvGraphicFramePr>
            <a:graphicFrameLocks/>
          </p:cNvGraphicFramePr>
          <p:nvPr>
            <p:extLst>
              <p:ext uri="{D42A27DB-BD31-4B8C-83A1-F6EECF244321}">
                <p14:modId xmlns:p14="http://schemas.microsoft.com/office/powerpoint/2010/main" val="2494741488"/>
              </p:ext>
            </p:extLst>
          </p:nvPr>
        </p:nvGraphicFramePr>
        <p:xfrm>
          <a:off x="684214" y="1589313"/>
          <a:ext cx="7762874" cy="4419651"/>
        </p:xfrm>
        <a:graphic>
          <a:graphicData uri="http://schemas.openxmlformats.org/drawingml/2006/table">
            <a:tbl>
              <a:tblPr firstRow="1" bandRow="1">
                <a:tableStyleId>{F5AB1C69-6EDB-4FF4-983F-18BD219EF322}</a:tableStyleId>
              </a:tblPr>
              <a:tblGrid>
                <a:gridCol w="3778929">
                  <a:extLst>
                    <a:ext uri="{9D8B030D-6E8A-4147-A177-3AD203B41FA5}">
                      <a16:colId xmlns:a16="http://schemas.microsoft.com/office/drawing/2014/main" val="20000"/>
                    </a:ext>
                  </a:extLst>
                </a:gridCol>
                <a:gridCol w="2090057">
                  <a:extLst>
                    <a:ext uri="{9D8B030D-6E8A-4147-A177-3AD203B41FA5}">
                      <a16:colId xmlns:a16="http://schemas.microsoft.com/office/drawing/2014/main" val="20001"/>
                    </a:ext>
                  </a:extLst>
                </a:gridCol>
                <a:gridCol w="1893888">
                  <a:extLst>
                    <a:ext uri="{9D8B030D-6E8A-4147-A177-3AD203B41FA5}">
                      <a16:colId xmlns:a16="http://schemas.microsoft.com/office/drawing/2014/main" val="20002"/>
                    </a:ext>
                  </a:extLst>
                </a:gridCol>
              </a:tblGrid>
              <a:tr h="598714">
                <a:tc>
                  <a:txBody>
                    <a:bodyPr/>
                    <a:lstStyle/>
                    <a:p>
                      <a:pPr marL="0" marR="0" lvl="0" indent="0" algn="l"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cannabis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tobacco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rtl="0" eaLnBrk="1" fontAlgn="base" latinLnBrk="0" hangingPunct="1">
                        <a:lnSpc>
                          <a:spcPts val="1600"/>
                        </a:lnSpc>
                        <a:spcBef>
                          <a:spcPts val="0"/>
                        </a:spcBef>
                        <a:spcAft>
                          <a:spcPct val="0"/>
                        </a:spcAft>
                        <a:buClrTx/>
                        <a:buSzTx/>
                        <a:buFontTx/>
                        <a:buNone/>
                      </a:pPr>
                      <a:r>
                        <a:rPr kumimoji="0" lang="en-US" sz="1200" u="none" strike="noStrike" cap="none" normalizeH="0" baseline="0" dirty="0">
                          <a:ln>
                            <a:noFill/>
                          </a:ln>
                          <a:effectLst/>
                        </a:rPr>
                        <a:t>Symptoms </a:t>
                      </a:r>
                      <a:r>
                        <a:rPr lang="en-US" sz="1200" u="none" strike="noStrike" cap="none" normalizeH="0" baseline="0" dirty="0">
                          <a:ln>
                            <a:noFill/>
                          </a:ln>
                          <a:effectLst/>
                        </a:rPr>
                        <a:t>of mental</a:t>
                      </a:r>
                      <a:r>
                        <a:rPr kumimoji="0" lang="en-US" sz="1200" u="none" strike="noStrike" cap="none" normalizeH="0" baseline="0" dirty="0">
                          <a:ln>
                            <a:noFill/>
                          </a:ln>
                          <a:effectLst/>
                        </a:rPr>
                        <a:t> </a:t>
                      </a:r>
                      <a:br>
                        <a:rPr kumimoji="0" lang="en-US" sz="1200" u="none" strike="noStrike" cap="none" normalizeH="0" baseline="0" dirty="0">
                          <a:ln>
                            <a:noFill/>
                          </a:ln>
                          <a:effectLst/>
                        </a:rPr>
                      </a:br>
                      <a:r>
                        <a:rPr kumimoji="0" lang="en-US" sz="1200" u="none" strike="noStrike" cap="none" normalizeH="0" baseline="0" dirty="0">
                          <a:ln>
                            <a:noFill/>
                          </a:ln>
                          <a:effectLst/>
                        </a:rPr>
                        <a:t>illness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extLst>
                  <a:ext uri="{0D108BD9-81ED-4DB2-BD59-A6C34878D82A}">
                    <a16:rowId xmlns:a16="http://schemas.microsoft.com/office/drawing/2014/main" val="10000"/>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Restlessness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1"/>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2</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Irritability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2"/>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3</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anxious or worried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3"/>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4</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depressed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4"/>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5</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Trouble</a:t>
                      </a:r>
                      <a:r>
                        <a:rPr kumimoji="0" lang="en-US" sz="1250" b="1" u="none" strike="noStrike" cap="none" normalizeH="0" baseline="0" dirty="0">
                          <a:ln>
                            <a:noFill/>
                          </a:ln>
                          <a:solidFill>
                            <a:schemeClr val="tx1"/>
                          </a:solidFill>
                          <a:effectLst/>
                        </a:rPr>
                        <a:t> sleeping, nightmares / vivid dreams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5"/>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6</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tired during the day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defRPr/>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6"/>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kumimoji="0" lang="en-US" sz="1250" b="1" u="none" strike="noStrike" cap="none" normalizeH="0" baseline="0" dirty="0">
                          <a:ln>
                            <a:noFill/>
                          </a:ln>
                          <a:solidFill>
                            <a:schemeClr val="tx1"/>
                          </a:solidFill>
                          <a:effectLst/>
                        </a:rPr>
                        <a:t>7</a:t>
                      </a:r>
                      <a:r>
                        <a:rPr lang="en-US" sz="1250" b="1" i="0" u="none" strike="noStrike" cap="none" normalizeH="0" baseline="0" dirty="0">
                          <a:ln>
                            <a:noFill/>
                          </a:ln>
                          <a:solidFill>
                            <a:schemeClr val="tx1"/>
                          </a:solidFill>
                          <a:effectLst/>
                          <a:latin typeface="+mn-lt"/>
                          <a:ea typeface="ヒラギノ角ゴ Pro W3"/>
                        </a:rPr>
                        <a:t> ‒ </a:t>
                      </a:r>
                      <a:r>
                        <a:rPr kumimoji="0" lang="en-US" sz="1250" b="1" u="none" strike="noStrike" cap="none" normalizeH="0" baseline="0" dirty="0">
                          <a:ln>
                            <a:noFill/>
                          </a:ln>
                          <a:solidFill>
                            <a:schemeClr val="tx1"/>
                          </a:solidFill>
                          <a:effectLst/>
                        </a:rPr>
                        <a:t>Lack of appetite and weight loss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400" b="0" i="0" u="none" strike="noStrike" cap="none" normalizeH="0" baseline="0" dirty="0">
                        <a:ln>
                          <a:noFill/>
                        </a:ln>
                        <a:solidFill>
                          <a:schemeClr val="bg1"/>
                        </a:solidFill>
                        <a:effectLst/>
                        <a:latin typeface="+mn-lt"/>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7"/>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8</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Headaches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a:lnSpc>
                          <a:spcPct val="90000"/>
                        </a:lnSpc>
                        <a:spcBef>
                          <a:spcPct val="40000"/>
                        </a:spcBef>
                        <a:spcAft>
                          <a:spcPct val="0"/>
                        </a:spcAft>
                        <a:buNone/>
                        <a:tabLst/>
                      </a:pPr>
                      <a:r>
                        <a:rPr lang="en-GB" sz="1400" b="1" i="0" u="none" strike="noStrike" cap="none" normalizeH="0" baseline="0" noProof="0" dirty="0">
                          <a:ln>
                            <a:noFill/>
                          </a:ln>
                          <a:solidFill>
                            <a:schemeClr val="accent5">
                              <a:lumMod val="75000"/>
                            </a:schemeClr>
                          </a:solidFill>
                          <a:effectLst/>
                          <a:latin typeface="+mn-lt"/>
                        </a:rPr>
                        <a:t>✗</a:t>
                      </a:r>
                      <a:endParaRPr kumimoji="0" lang="en-US" sz="1400" dirty="0">
                        <a:latin typeface="+mn-lt"/>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8"/>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9</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Sweating</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9"/>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10</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Digestion</a:t>
                      </a:r>
                      <a:r>
                        <a:rPr kumimoji="0" lang="en-US" sz="1250" b="1" u="none" strike="noStrike" cap="none" normalizeH="0" baseline="0" dirty="0">
                          <a:ln>
                            <a:noFill/>
                          </a:ln>
                          <a:solidFill>
                            <a:schemeClr val="tx1"/>
                          </a:solidFill>
                          <a:effectLst/>
                        </a:rPr>
                        <a:t> problems, cramps, and nausea</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10"/>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mn-lt"/>
                          <a:ea typeface="ヒラギノ角ゴ Pro W3"/>
                        </a:rPr>
                        <a:t>11 ‒ </a:t>
                      </a:r>
                      <a:r>
                        <a:rPr lang="en-US" sz="1250" b="1" i="0" u="none" strike="noStrike" cap="none" normalizeH="0" baseline="0" dirty="0">
                          <a:ln>
                            <a:noFill/>
                          </a:ln>
                          <a:solidFill>
                            <a:schemeClr val="tx1"/>
                          </a:solidFill>
                          <a:effectLst/>
                          <a:latin typeface="Arial"/>
                          <a:ea typeface="ヒラギノ角ゴ Pro W3"/>
                        </a:rPr>
                        <a:t>Tremor</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88386034"/>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Arial"/>
                          <a:ea typeface="ヒラギノ角ゴ Pro W3"/>
                        </a:rPr>
                        <a:t>12 ‒ Fever</a:t>
                      </a:r>
                      <a:r>
                        <a:rPr kumimoji="0" lang="en-US" sz="1250" b="1" i="0" u="none" strike="noStrike" cap="none" normalizeH="0" baseline="0" dirty="0">
                          <a:ln>
                            <a:noFill/>
                          </a:ln>
                          <a:solidFill>
                            <a:schemeClr val="tx1"/>
                          </a:solidFill>
                          <a:effectLst/>
                          <a:latin typeface="Arial"/>
                          <a:ea typeface="ヒラギノ角ゴ Pro W3"/>
                        </a:rPr>
                        <a:t> or chills</a:t>
                      </a: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048922222"/>
                  </a:ext>
                </a:extLst>
              </a:tr>
            </a:tbl>
          </a:graphicData>
        </a:graphic>
      </p:graphicFrame>
    </p:spTree>
    <p:extLst>
      <p:ext uri="{BB962C8B-B14F-4D97-AF65-F5344CB8AC3E}">
        <p14:creationId xmlns:p14="http://schemas.microsoft.com/office/powerpoint/2010/main" val="117898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BC1D1-F89A-97D4-EE17-CED0D8F2AF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BE2DDC-227E-3FC3-AE0D-9108E3E46255}"/>
              </a:ext>
            </a:extLst>
          </p:cNvPr>
          <p:cNvSpPr>
            <a:spLocks noGrp="1"/>
          </p:cNvSpPr>
          <p:nvPr>
            <p:ph type="title"/>
          </p:nvPr>
        </p:nvSpPr>
        <p:spPr/>
        <p:txBody>
          <a:bodyPr/>
          <a:lstStyle/>
          <a:p>
            <a:pPr>
              <a:lnSpc>
                <a:spcPts val="2800"/>
              </a:lnSpc>
            </a:pPr>
            <a:r>
              <a:rPr lang="en-US" dirty="0"/>
              <a:t>Cannabis withdrawal </a:t>
            </a:r>
            <a:br>
              <a:rPr lang="en-US" dirty="0"/>
            </a:br>
            <a:r>
              <a:rPr lang="en-US" sz="1550" b="0" dirty="0"/>
              <a:t>Starts between 1 – 3 days after cessation, peaks at 2 – 6 days, lasts for 14 days or more</a:t>
            </a:r>
            <a:endParaRPr lang="en-US" sz="1550" dirty="0"/>
          </a:p>
        </p:txBody>
      </p:sp>
      <p:sp>
        <p:nvSpPr>
          <p:cNvPr id="5" name="Footer Placeholder 3">
            <a:extLst>
              <a:ext uri="{FF2B5EF4-FFF2-40B4-BE49-F238E27FC236}">
                <a16:creationId xmlns:a16="http://schemas.microsoft.com/office/drawing/2014/main" id="{42F19FD6-464E-E272-8497-C0515EE7F7A7}"/>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graphicFrame>
        <p:nvGraphicFramePr>
          <p:cNvPr id="6" name="Group 55">
            <a:extLst>
              <a:ext uri="{FF2B5EF4-FFF2-40B4-BE49-F238E27FC236}">
                <a16:creationId xmlns:a16="http://schemas.microsoft.com/office/drawing/2014/main" id="{CF3C1B03-B2D5-2CB3-4219-BE375E9FDD5B}"/>
              </a:ext>
            </a:extLst>
          </p:cNvPr>
          <p:cNvGraphicFramePr>
            <a:graphicFrameLocks/>
          </p:cNvGraphicFramePr>
          <p:nvPr>
            <p:extLst>
              <p:ext uri="{D42A27DB-BD31-4B8C-83A1-F6EECF244321}">
                <p14:modId xmlns:p14="http://schemas.microsoft.com/office/powerpoint/2010/main" val="787430820"/>
              </p:ext>
            </p:extLst>
          </p:nvPr>
        </p:nvGraphicFramePr>
        <p:xfrm>
          <a:off x="684214" y="1589313"/>
          <a:ext cx="7762874" cy="4419651"/>
        </p:xfrm>
        <a:graphic>
          <a:graphicData uri="http://schemas.openxmlformats.org/drawingml/2006/table">
            <a:tbl>
              <a:tblPr firstRow="1" bandRow="1">
                <a:tableStyleId>{F5AB1C69-6EDB-4FF4-983F-18BD219EF322}</a:tableStyleId>
              </a:tblPr>
              <a:tblGrid>
                <a:gridCol w="3778929">
                  <a:extLst>
                    <a:ext uri="{9D8B030D-6E8A-4147-A177-3AD203B41FA5}">
                      <a16:colId xmlns:a16="http://schemas.microsoft.com/office/drawing/2014/main" val="20000"/>
                    </a:ext>
                  </a:extLst>
                </a:gridCol>
                <a:gridCol w="2090057">
                  <a:extLst>
                    <a:ext uri="{9D8B030D-6E8A-4147-A177-3AD203B41FA5}">
                      <a16:colId xmlns:a16="http://schemas.microsoft.com/office/drawing/2014/main" val="20001"/>
                    </a:ext>
                  </a:extLst>
                </a:gridCol>
                <a:gridCol w="1893888">
                  <a:extLst>
                    <a:ext uri="{9D8B030D-6E8A-4147-A177-3AD203B41FA5}">
                      <a16:colId xmlns:a16="http://schemas.microsoft.com/office/drawing/2014/main" val="20002"/>
                    </a:ext>
                  </a:extLst>
                </a:gridCol>
              </a:tblGrid>
              <a:tr h="598714">
                <a:tc>
                  <a:txBody>
                    <a:bodyPr/>
                    <a:lstStyle/>
                    <a:p>
                      <a:pPr marL="0" marR="0" lvl="0" indent="0" algn="l"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cannabis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defTabSz="914400" rtl="0" eaLnBrk="1" fontAlgn="base" latinLnBrk="0" hangingPunct="1">
                        <a:lnSpc>
                          <a:spcPts val="1600"/>
                        </a:lnSpc>
                        <a:spcBef>
                          <a:spcPts val="0"/>
                        </a:spcBef>
                        <a:spcAft>
                          <a:spcPct val="0"/>
                        </a:spcAft>
                        <a:buClrTx/>
                        <a:buSzTx/>
                        <a:buFontTx/>
                        <a:buNone/>
                        <a:tabLst/>
                      </a:pPr>
                      <a:r>
                        <a:rPr kumimoji="0" lang="en-US" sz="1200" u="none" strike="noStrike" cap="none" normalizeH="0" baseline="0" dirty="0">
                          <a:ln>
                            <a:noFill/>
                          </a:ln>
                          <a:effectLst/>
                        </a:rPr>
                        <a:t>Symptoms of tobacco withdrawal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tc>
                  <a:txBody>
                    <a:bodyPr/>
                    <a:lstStyle/>
                    <a:p>
                      <a:pPr marL="0" marR="0" lvl="0" indent="0" algn="ctr" rtl="0" eaLnBrk="1" fontAlgn="base" latinLnBrk="0" hangingPunct="1">
                        <a:lnSpc>
                          <a:spcPts val="1600"/>
                        </a:lnSpc>
                        <a:spcBef>
                          <a:spcPts val="0"/>
                        </a:spcBef>
                        <a:spcAft>
                          <a:spcPct val="0"/>
                        </a:spcAft>
                        <a:buClrTx/>
                        <a:buSzTx/>
                        <a:buFontTx/>
                        <a:buNone/>
                      </a:pPr>
                      <a:r>
                        <a:rPr kumimoji="0" lang="en-US" sz="1200" u="none" strike="noStrike" cap="none" normalizeH="0" baseline="0" dirty="0">
                          <a:ln>
                            <a:noFill/>
                          </a:ln>
                          <a:effectLst/>
                        </a:rPr>
                        <a:t>Symptoms</a:t>
                      </a:r>
                      <a:r>
                        <a:rPr lang="en-US" sz="1200" u="none" strike="noStrike" cap="none" normalizeH="0" baseline="0" dirty="0">
                          <a:ln>
                            <a:noFill/>
                          </a:ln>
                          <a:effectLst/>
                        </a:rPr>
                        <a:t> of</a:t>
                      </a:r>
                      <a:r>
                        <a:rPr kumimoji="0" lang="en-US" sz="1200" u="none" strike="noStrike" cap="none" normalizeH="0" baseline="0" dirty="0">
                          <a:ln>
                            <a:noFill/>
                          </a:ln>
                          <a:effectLst/>
                        </a:rPr>
                        <a:t> mental </a:t>
                      </a:r>
                      <a:br>
                        <a:rPr kumimoji="0" lang="en-US" sz="1200" u="none" strike="noStrike" cap="none" normalizeH="0" baseline="0" dirty="0">
                          <a:ln>
                            <a:noFill/>
                          </a:ln>
                          <a:effectLst/>
                        </a:rPr>
                      </a:br>
                      <a:r>
                        <a:rPr kumimoji="0" lang="en-US" sz="1200" u="none" strike="noStrike" cap="none" normalizeH="0" baseline="0" dirty="0">
                          <a:ln>
                            <a:noFill/>
                          </a:ln>
                          <a:effectLst/>
                        </a:rPr>
                        <a:t>illness include:</a:t>
                      </a:r>
                      <a:endParaRPr kumimoji="0" lang="en-US" sz="1200" b="1"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chemeClr val="accent1"/>
                    </a:solidFill>
                  </a:tcPr>
                </a:tc>
                <a:extLst>
                  <a:ext uri="{0D108BD9-81ED-4DB2-BD59-A6C34878D82A}">
                    <a16:rowId xmlns:a16="http://schemas.microsoft.com/office/drawing/2014/main" val="10000"/>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Restlessness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extLst>
                  <a:ext uri="{0D108BD9-81ED-4DB2-BD59-A6C34878D82A}">
                    <a16:rowId xmlns:a16="http://schemas.microsoft.com/office/drawing/2014/main" val="10001"/>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2</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Irritability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extLst>
                  <a:ext uri="{0D108BD9-81ED-4DB2-BD59-A6C34878D82A}">
                    <a16:rowId xmlns:a16="http://schemas.microsoft.com/office/drawing/2014/main" val="10002"/>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3</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anxious or worried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extLst>
                  <a:ext uri="{0D108BD9-81ED-4DB2-BD59-A6C34878D82A}">
                    <a16:rowId xmlns:a16="http://schemas.microsoft.com/office/drawing/2014/main" val="10003"/>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4</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depressed</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extLst>
                  <a:ext uri="{0D108BD9-81ED-4DB2-BD59-A6C34878D82A}">
                    <a16:rowId xmlns:a16="http://schemas.microsoft.com/office/drawing/2014/main" val="10004"/>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5</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Trouble</a:t>
                      </a:r>
                      <a:r>
                        <a:rPr kumimoji="0" lang="en-US" sz="1250" b="1" u="none" strike="noStrike" cap="none" normalizeH="0" baseline="0" dirty="0">
                          <a:ln>
                            <a:noFill/>
                          </a:ln>
                          <a:solidFill>
                            <a:schemeClr val="tx1"/>
                          </a:solidFill>
                          <a:effectLst/>
                        </a:rPr>
                        <a:t> sleeping, nightmares / vivid dreams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tc>
                  <a:txBody>
                    <a:bodyPr/>
                    <a:lstStyle/>
                    <a:p>
                      <a:pPr algn="ctr">
                        <a:lnSpc>
                          <a:spcPct val="107000"/>
                        </a:lnSpc>
                        <a:spcAft>
                          <a:spcPts val="800"/>
                        </a:spcAft>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marL="51435" marR="51435" marT="0" marB="0" anchor="ctr">
                    <a:solidFill>
                      <a:srgbClr val="E7F5FF"/>
                    </a:solidFill>
                  </a:tcPr>
                </a:tc>
                <a:extLst>
                  <a:ext uri="{0D108BD9-81ED-4DB2-BD59-A6C34878D82A}">
                    <a16:rowId xmlns:a16="http://schemas.microsoft.com/office/drawing/2014/main" val="10005"/>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6</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Feeling</a:t>
                      </a:r>
                      <a:r>
                        <a:rPr kumimoji="0" lang="en-US" sz="1250" b="1" u="none" strike="noStrike" cap="none" normalizeH="0" baseline="0" dirty="0">
                          <a:ln>
                            <a:noFill/>
                          </a:ln>
                          <a:solidFill>
                            <a:schemeClr val="tx1"/>
                          </a:solidFill>
                          <a:effectLst/>
                        </a:rPr>
                        <a:t> tired during the day</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defRPr/>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defRPr/>
                      </a:pPr>
                      <a:r>
                        <a:rPr lang="en-GB" sz="1400" b="1" kern="100" dirty="0">
                          <a:solidFill>
                            <a:schemeClr val="accent5">
                              <a:lumMod val="75000"/>
                            </a:schemeClr>
                          </a:solidFill>
                          <a:effectLst/>
                          <a:latin typeface="+mn-lt"/>
                          <a:ea typeface="Calibri" panose="020F0502020204030204" pitchFamily="34" charset="0"/>
                          <a:cs typeface="Times New Roman" panose="02020603050405020304" pitchFamily="18" charset="0"/>
                        </a:rPr>
                        <a:t>✗</a:t>
                      </a:r>
                    </a:p>
                  </a:txBody>
                  <a:tcPr anchor="ctr" horzOverflow="overflow">
                    <a:solidFill>
                      <a:srgbClr val="E7F5FF"/>
                    </a:solidFill>
                  </a:tcPr>
                </a:tc>
                <a:extLst>
                  <a:ext uri="{0D108BD9-81ED-4DB2-BD59-A6C34878D82A}">
                    <a16:rowId xmlns:a16="http://schemas.microsoft.com/office/drawing/2014/main" val="10006"/>
                  </a:ext>
                </a:extLst>
              </a:tr>
              <a:tr h="317102">
                <a:tc>
                  <a:txBody>
                    <a:bodyPr/>
                    <a:lstStyle/>
                    <a:p>
                      <a:pPr marL="0" marR="0" lvl="0" indent="0" algn="l" rtl="0" eaLnBrk="1" fontAlgn="base" latinLnBrk="0" hangingPunct="1">
                        <a:lnSpc>
                          <a:spcPct val="90000"/>
                        </a:lnSpc>
                        <a:spcBef>
                          <a:spcPct val="40000"/>
                        </a:spcBef>
                        <a:spcAft>
                          <a:spcPct val="0"/>
                        </a:spcAft>
                        <a:buClrTx/>
                        <a:buSzTx/>
                        <a:buFontTx/>
                        <a:buNone/>
                      </a:pPr>
                      <a:r>
                        <a:rPr kumimoji="0" lang="en-US" sz="1250" b="1" u="none" strike="noStrike" cap="none" normalizeH="0" baseline="0" dirty="0">
                          <a:ln>
                            <a:noFill/>
                          </a:ln>
                          <a:solidFill>
                            <a:schemeClr val="tx1"/>
                          </a:solidFill>
                          <a:effectLst/>
                        </a:rPr>
                        <a:t>7</a:t>
                      </a:r>
                      <a:r>
                        <a:rPr lang="en-US" sz="1250" b="1" i="0" u="none" strike="noStrike" cap="none" normalizeH="0" baseline="0" dirty="0">
                          <a:ln>
                            <a:noFill/>
                          </a:ln>
                          <a:solidFill>
                            <a:schemeClr val="tx1"/>
                          </a:solidFill>
                          <a:effectLst/>
                          <a:latin typeface="+mn-lt"/>
                          <a:ea typeface="ヒラギノ角ゴ Pro W3"/>
                        </a:rPr>
                        <a:t> ‒ </a:t>
                      </a:r>
                      <a:r>
                        <a:rPr kumimoji="0" lang="en-US" sz="1250" b="1" u="none" strike="noStrike" cap="none" normalizeH="0" baseline="0" dirty="0">
                          <a:ln>
                            <a:noFill/>
                          </a:ln>
                          <a:solidFill>
                            <a:schemeClr val="tx1"/>
                          </a:solidFill>
                          <a:effectLst/>
                        </a:rPr>
                        <a:t>Lack of appetite and weight loss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400" b="0" i="0" u="none" strike="noStrike" cap="none" normalizeH="0" baseline="0" dirty="0">
                        <a:ln>
                          <a:noFill/>
                        </a:ln>
                        <a:solidFill>
                          <a:schemeClr val="bg1"/>
                        </a:solidFill>
                        <a:effectLst/>
                        <a:latin typeface="+mn-lt"/>
                        <a:ea typeface="ヒラギノ角ゴ Pro W3" charset="-128"/>
                      </a:endParaRPr>
                    </a:p>
                  </a:txBody>
                  <a:tcPr anchor="ctr" horzOverflow="overflow">
                    <a:solidFill>
                      <a:srgbClr val="E7F5FF"/>
                    </a:solidFill>
                  </a:tcPr>
                </a:tc>
                <a:tc>
                  <a:txBody>
                    <a:bodyPr/>
                    <a:lstStyle/>
                    <a:p>
                      <a:pPr lvl="0" algn="ctr">
                        <a:lnSpc>
                          <a:spcPct val="100000"/>
                        </a:lnSpc>
                        <a:spcBef>
                          <a:spcPts val="0"/>
                        </a:spcBef>
                        <a:spcAft>
                          <a:spcPts val="0"/>
                        </a:spcAft>
                        <a:buNone/>
                      </a:pPr>
                      <a:r>
                        <a:rPr lang="en-GB" sz="1400" b="1" i="0" u="none" strike="noStrike" cap="none" normalizeH="0" baseline="0" noProof="0" dirty="0">
                          <a:ln>
                            <a:noFill/>
                          </a:ln>
                          <a:solidFill>
                            <a:schemeClr val="accent5">
                              <a:lumMod val="75000"/>
                            </a:schemeClr>
                          </a:solidFill>
                          <a:effectLst/>
                          <a:latin typeface="+mn-lt"/>
                        </a:rPr>
                        <a:t>✗</a:t>
                      </a:r>
                      <a:endParaRPr lang="en-US" sz="1400" b="0" i="0" u="none" strike="noStrike" cap="none" normalizeH="0" baseline="0" noProof="0" dirty="0">
                        <a:ln>
                          <a:noFill/>
                        </a:ln>
                        <a:solidFill>
                          <a:srgbClr val="000000"/>
                        </a:solidFill>
                        <a:effectLst/>
                        <a:latin typeface="+mn-lt"/>
                      </a:endParaRPr>
                    </a:p>
                  </a:txBody>
                  <a:tcPr anchor="ctr" horzOverflow="overflow">
                    <a:solidFill>
                      <a:srgbClr val="E7F5FF"/>
                    </a:solidFill>
                  </a:tcPr>
                </a:tc>
                <a:extLst>
                  <a:ext uri="{0D108BD9-81ED-4DB2-BD59-A6C34878D82A}">
                    <a16:rowId xmlns:a16="http://schemas.microsoft.com/office/drawing/2014/main" val="10007"/>
                  </a:ext>
                </a:extLst>
              </a:tr>
              <a:tr h="31841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8</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Headaches</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a:lnSpc>
                          <a:spcPct val="90000"/>
                        </a:lnSpc>
                        <a:spcBef>
                          <a:spcPct val="40000"/>
                        </a:spcBef>
                        <a:spcAft>
                          <a:spcPct val="0"/>
                        </a:spcAft>
                        <a:buNone/>
                        <a:tabLst/>
                      </a:pPr>
                      <a:r>
                        <a:rPr lang="en-GB" sz="1400" b="1" i="0" u="none" strike="noStrike" cap="none" normalizeH="0" baseline="0" noProof="0" dirty="0">
                          <a:ln>
                            <a:noFill/>
                          </a:ln>
                          <a:solidFill>
                            <a:schemeClr val="accent5">
                              <a:lumMod val="75000"/>
                            </a:schemeClr>
                          </a:solidFill>
                          <a:effectLst/>
                          <a:latin typeface="+mn-lt"/>
                        </a:rPr>
                        <a:t>✗</a:t>
                      </a:r>
                      <a:endParaRPr kumimoji="0" lang="en-US" sz="1400" dirty="0">
                        <a:latin typeface="+mn-lt"/>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400" b="0" i="0" u="none" strike="noStrike" cap="none" normalizeH="0" baseline="0" dirty="0">
                        <a:ln>
                          <a:noFill/>
                        </a:ln>
                        <a:solidFill>
                          <a:schemeClr val="bg1"/>
                        </a:solidFill>
                        <a:effectLst/>
                        <a:latin typeface="+mn-lt"/>
                        <a:ea typeface="ヒラギノ角ゴ Pro W3" charset="-128"/>
                      </a:endParaRPr>
                    </a:p>
                  </a:txBody>
                  <a:tcPr anchor="ctr" horzOverflow="overflow">
                    <a:solidFill>
                      <a:srgbClr val="E7F5FF"/>
                    </a:solidFill>
                  </a:tcPr>
                </a:tc>
                <a:extLst>
                  <a:ext uri="{0D108BD9-81ED-4DB2-BD59-A6C34878D82A}">
                    <a16:rowId xmlns:a16="http://schemas.microsoft.com/office/drawing/2014/main" val="10008"/>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9</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Sweating</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09"/>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u="none" strike="noStrike" cap="none" normalizeH="0" baseline="0" dirty="0">
                          <a:ln>
                            <a:noFill/>
                          </a:ln>
                          <a:solidFill>
                            <a:schemeClr val="tx1"/>
                          </a:solidFill>
                          <a:effectLst/>
                        </a:rPr>
                        <a:t>10</a:t>
                      </a:r>
                      <a:r>
                        <a:rPr lang="en-US" sz="1250" b="1" i="0" u="none" strike="noStrike" cap="none" normalizeH="0" baseline="0" dirty="0">
                          <a:ln>
                            <a:noFill/>
                          </a:ln>
                          <a:solidFill>
                            <a:schemeClr val="tx1"/>
                          </a:solidFill>
                          <a:effectLst/>
                          <a:latin typeface="+mn-lt"/>
                          <a:ea typeface="ヒラギノ角ゴ Pro W3"/>
                        </a:rPr>
                        <a:t> ‒ </a:t>
                      </a:r>
                      <a:r>
                        <a:rPr lang="en-US" sz="1250" b="1" u="none" strike="noStrike" cap="none" normalizeH="0" baseline="0" dirty="0">
                          <a:ln>
                            <a:noFill/>
                          </a:ln>
                          <a:solidFill>
                            <a:schemeClr val="tx1"/>
                          </a:solidFill>
                          <a:effectLst/>
                        </a:rPr>
                        <a:t>Digestion</a:t>
                      </a:r>
                      <a:r>
                        <a:rPr kumimoji="0" lang="en-US" sz="1250" b="1" u="none" strike="noStrike" cap="none" normalizeH="0" baseline="0" dirty="0">
                          <a:ln>
                            <a:noFill/>
                          </a:ln>
                          <a:solidFill>
                            <a:schemeClr val="tx1"/>
                          </a:solidFill>
                          <a:effectLst/>
                        </a:rPr>
                        <a:t> problems, cramps, and nausea</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10010"/>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mn-lt"/>
                          <a:ea typeface="ヒラギノ角ゴ Pro W3"/>
                        </a:rPr>
                        <a:t>11 ‒ </a:t>
                      </a:r>
                      <a:r>
                        <a:rPr lang="en-US" sz="1250" b="1" i="0" u="none" strike="noStrike" cap="none" normalizeH="0" baseline="0" dirty="0">
                          <a:ln>
                            <a:noFill/>
                          </a:ln>
                          <a:solidFill>
                            <a:schemeClr val="tx1"/>
                          </a:solidFill>
                          <a:effectLst/>
                          <a:latin typeface="Arial"/>
                          <a:ea typeface="ヒラギノ角ゴ Pro W3"/>
                        </a:rPr>
                        <a:t>Tremor</a:t>
                      </a:r>
                      <a:endParaRPr kumimoji="0" lang="en-US" sz="1250" b="1" i="0" u="none" strike="noStrike" cap="none" normalizeH="0" baseline="0" dirty="0">
                        <a:ln>
                          <a:noFill/>
                        </a:ln>
                        <a:solidFill>
                          <a:schemeClr val="tx1"/>
                        </a:solidFill>
                        <a:effectLst/>
                        <a:latin typeface="Arial" pitchFamily="34" charset="0"/>
                        <a:ea typeface="ヒラギノ角ゴ Pro W3" charset="-128"/>
                      </a:endParaRP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88386034"/>
                  </a:ext>
                </a:extLst>
              </a:tr>
              <a:tr h="319721">
                <a:tc>
                  <a:txBody>
                    <a:bodyPr/>
                    <a:lstStyle/>
                    <a:p>
                      <a:pPr marL="0" marR="0" lvl="0" indent="0" algn="l" rtl="0" eaLnBrk="1" fontAlgn="base" latinLnBrk="0" hangingPunct="1">
                        <a:lnSpc>
                          <a:spcPct val="90000"/>
                        </a:lnSpc>
                        <a:spcBef>
                          <a:spcPct val="40000"/>
                        </a:spcBef>
                        <a:spcAft>
                          <a:spcPct val="0"/>
                        </a:spcAft>
                        <a:buClrTx/>
                        <a:buSzTx/>
                        <a:buFontTx/>
                        <a:buNone/>
                      </a:pPr>
                      <a:r>
                        <a:rPr lang="en-US" sz="1250" b="1" i="0" u="none" strike="noStrike" cap="none" normalizeH="0" baseline="0" dirty="0">
                          <a:ln>
                            <a:noFill/>
                          </a:ln>
                          <a:solidFill>
                            <a:schemeClr val="tx1"/>
                          </a:solidFill>
                          <a:effectLst/>
                          <a:latin typeface="Arial"/>
                          <a:ea typeface="ヒラギノ角ゴ Pro W3"/>
                        </a:rPr>
                        <a:t>12 ‒ Fever</a:t>
                      </a:r>
                      <a:r>
                        <a:rPr kumimoji="0" lang="en-US" sz="1250" b="1" i="0" u="none" strike="noStrike" cap="none" normalizeH="0" baseline="0" dirty="0">
                          <a:ln>
                            <a:noFill/>
                          </a:ln>
                          <a:solidFill>
                            <a:schemeClr val="tx1"/>
                          </a:solidFill>
                          <a:effectLst/>
                          <a:latin typeface="Arial"/>
                          <a:ea typeface="ヒラギノ角ゴ Pro W3"/>
                        </a:rPr>
                        <a:t> or chills</a:t>
                      </a:r>
                    </a:p>
                  </a:txBody>
                  <a:tcPr anchor="ctr" horzOverflow="overflow">
                    <a:solidFill>
                      <a:srgbClr val="CCE8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tc>
                  <a:txBody>
                    <a:bodyPr/>
                    <a:lstStyle/>
                    <a:p>
                      <a:pPr marL="0" marR="0" lvl="0" indent="0" algn="ctr" defTabSz="914400" rtl="0" eaLnBrk="1" fontAlgn="base" latinLnBrk="0" hangingPunct="1">
                        <a:lnSpc>
                          <a:spcPct val="90000"/>
                        </a:lnSpc>
                        <a:spcBef>
                          <a:spcPct val="40000"/>
                        </a:spcBef>
                        <a:spcAft>
                          <a:spcPct val="0"/>
                        </a:spcAft>
                        <a:buClrTx/>
                        <a:buSzTx/>
                        <a:buFontTx/>
                        <a:buNone/>
                        <a:tabLst/>
                      </a:pPr>
                      <a:endParaRPr kumimoji="0" lang="en-US" sz="1300" b="0" i="0" u="none" strike="noStrike" cap="none" normalizeH="0" baseline="0" dirty="0">
                        <a:ln>
                          <a:noFill/>
                        </a:ln>
                        <a:solidFill>
                          <a:schemeClr val="bg1"/>
                        </a:solidFill>
                        <a:effectLst/>
                        <a:latin typeface="Arial" pitchFamily="34" charset="0"/>
                        <a:ea typeface="ヒラギノ角ゴ Pro W3" charset="-128"/>
                      </a:endParaRPr>
                    </a:p>
                  </a:txBody>
                  <a:tcPr anchor="ctr" horzOverflow="overflow">
                    <a:solidFill>
                      <a:srgbClr val="E7F5FF"/>
                    </a:solidFill>
                  </a:tcPr>
                </a:tc>
                <a:extLst>
                  <a:ext uri="{0D108BD9-81ED-4DB2-BD59-A6C34878D82A}">
                    <a16:rowId xmlns:a16="http://schemas.microsoft.com/office/drawing/2014/main" val="4048922222"/>
                  </a:ext>
                </a:extLst>
              </a:tr>
            </a:tbl>
          </a:graphicData>
        </a:graphic>
      </p:graphicFrame>
    </p:spTree>
    <p:extLst>
      <p:ext uri="{BB962C8B-B14F-4D97-AF65-F5344CB8AC3E}">
        <p14:creationId xmlns:p14="http://schemas.microsoft.com/office/powerpoint/2010/main" val="2196389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8C2CA-60F3-7589-0858-866CAE2C1054}"/>
              </a:ext>
            </a:extLst>
          </p:cNvPr>
          <p:cNvSpPr>
            <a:spLocks noGrp="1"/>
          </p:cNvSpPr>
          <p:nvPr>
            <p:ph type="title"/>
          </p:nvPr>
        </p:nvSpPr>
        <p:spPr/>
        <p:txBody>
          <a:bodyPr/>
          <a:lstStyle/>
          <a:p>
            <a:r>
              <a:rPr lang="en-US" dirty="0"/>
              <a:t>Options for people who smoke cannabis and tobacco</a:t>
            </a:r>
          </a:p>
        </p:txBody>
      </p:sp>
      <p:sp>
        <p:nvSpPr>
          <p:cNvPr id="4" name="Footer Placeholder 3">
            <a:extLst>
              <a:ext uri="{FF2B5EF4-FFF2-40B4-BE49-F238E27FC236}">
                <a16:creationId xmlns:a16="http://schemas.microsoft.com/office/drawing/2014/main" id="{D604BFE2-19E7-F17C-F394-29CC5364B610}"/>
              </a:ext>
            </a:extLst>
          </p:cNvPr>
          <p:cNvSpPr>
            <a:spLocks noGrp="1"/>
          </p:cNvSpPr>
          <p:nvPr>
            <p:ph type="ftr" sz="quarter" idx="3"/>
          </p:nvPr>
        </p:nvSpPr>
        <p:spPr>
          <a:xfrm>
            <a:off x="0" y="5968314"/>
            <a:ext cx="9144000" cy="365125"/>
          </a:xfrm>
        </p:spPr>
        <p:txBody>
          <a:bodyPr/>
          <a:lstStyle/>
          <a:p>
            <a:pPr algn="r"/>
            <a:r>
              <a:rPr lang="en-US" dirty="0"/>
              <a:t>Source: NCST briefing. Smoking cessation and cannabis use. </a:t>
            </a:r>
          </a:p>
        </p:txBody>
      </p:sp>
      <p:sp>
        <p:nvSpPr>
          <p:cNvPr id="5" name="Rectangle 4">
            <a:extLst>
              <a:ext uri="{FF2B5EF4-FFF2-40B4-BE49-F238E27FC236}">
                <a16:creationId xmlns:a16="http://schemas.microsoft.com/office/drawing/2014/main" id="{F1F86959-B811-E590-59EF-3BF9F5464A8E}"/>
              </a:ext>
            </a:extLst>
          </p:cNvPr>
          <p:cNvSpPr/>
          <p:nvPr/>
        </p:nvSpPr>
        <p:spPr bwMode="auto">
          <a:xfrm>
            <a:off x="4842850" y="1796432"/>
            <a:ext cx="3604238" cy="4046018"/>
          </a:xfrm>
          <a:prstGeom prst="rect">
            <a:avLst/>
          </a:prstGeom>
          <a:solidFill>
            <a:schemeClr val="bg1"/>
          </a:solidFill>
          <a:ln w="9525">
            <a:noFill/>
            <a:miter lim="800000"/>
            <a:headEnd/>
            <a:tailEnd/>
          </a:ln>
          <a:effectLst>
            <a:outerShdw blurRad="317500" dist="63500" dir="5400000" algn="ctr" rotWithShape="0">
              <a:srgbClr val="000000">
                <a:alpha val="1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6" name="Rectangle 5">
            <a:extLst>
              <a:ext uri="{FF2B5EF4-FFF2-40B4-BE49-F238E27FC236}">
                <a16:creationId xmlns:a16="http://schemas.microsoft.com/office/drawing/2014/main" id="{1B6F3F44-9014-280E-C9E1-362D4626AF3A}"/>
              </a:ext>
            </a:extLst>
          </p:cNvPr>
          <p:cNvSpPr/>
          <p:nvPr/>
        </p:nvSpPr>
        <p:spPr bwMode="auto">
          <a:xfrm>
            <a:off x="684213" y="1796433"/>
            <a:ext cx="3604238" cy="4046018"/>
          </a:xfrm>
          <a:prstGeom prst="rect">
            <a:avLst/>
          </a:prstGeom>
          <a:solidFill>
            <a:schemeClr val="bg1"/>
          </a:solidFill>
          <a:ln w="9525">
            <a:noFill/>
            <a:miter lim="800000"/>
            <a:headEnd/>
            <a:tailEnd/>
          </a:ln>
          <a:effectLst>
            <a:outerShdw blurRad="317500" dist="63500" dir="5400000" algn="ctr" rotWithShape="0">
              <a:srgbClr val="000000">
                <a:alpha val="1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7" name="Rectangle 6">
            <a:extLst>
              <a:ext uri="{FF2B5EF4-FFF2-40B4-BE49-F238E27FC236}">
                <a16:creationId xmlns:a16="http://schemas.microsoft.com/office/drawing/2014/main" id="{E55B8B7C-860A-C995-0074-370DB98EB7B8}"/>
              </a:ext>
            </a:extLst>
          </p:cNvPr>
          <p:cNvSpPr/>
          <p:nvPr/>
        </p:nvSpPr>
        <p:spPr bwMode="auto">
          <a:xfrm>
            <a:off x="4842850" y="1796433"/>
            <a:ext cx="3604238" cy="4046018"/>
          </a:xfrm>
          <a:prstGeom prst="rect">
            <a:avLst/>
          </a:prstGeom>
          <a:solidFill>
            <a:schemeClr val="accent6">
              <a:alpha val="15000"/>
            </a:schemeClr>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8" name="Rectangle 7">
            <a:extLst>
              <a:ext uri="{FF2B5EF4-FFF2-40B4-BE49-F238E27FC236}">
                <a16:creationId xmlns:a16="http://schemas.microsoft.com/office/drawing/2014/main" id="{FA37A7F2-39B5-E904-E192-2A9BDB079574}"/>
              </a:ext>
            </a:extLst>
          </p:cNvPr>
          <p:cNvSpPr/>
          <p:nvPr/>
        </p:nvSpPr>
        <p:spPr bwMode="auto">
          <a:xfrm>
            <a:off x="684213" y="1796433"/>
            <a:ext cx="3604238" cy="4046018"/>
          </a:xfrm>
          <a:prstGeom prst="rect">
            <a:avLst/>
          </a:prstGeom>
          <a:solidFill>
            <a:srgbClr val="EC0127">
              <a:alpha val="15000"/>
            </a:srgbClr>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9" name="Rectangle 8">
            <a:extLst>
              <a:ext uri="{FF2B5EF4-FFF2-40B4-BE49-F238E27FC236}">
                <a16:creationId xmlns:a16="http://schemas.microsoft.com/office/drawing/2014/main" id="{A4CDA5ED-FFCF-FC0E-F609-43285C62ED55}"/>
              </a:ext>
            </a:extLst>
          </p:cNvPr>
          <p:cNvSpPr/>
          <p:nvPr/>
        </p:nvSpPr>
        <p:spPr bwMode="auto">
          <a:xfrm>
            <a:off x="4842850" y="1796432"/>
            <a:ext cx="3604238" cy="648872"/>
          </a:xfrm>
          <a:prstGeom prst="rect">
            <a:avLst/>
          </a:prstGeom>
          <a:solidFill>
            <a:schemeClr val="accent6"/>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0" name="Text Placeholder 2">
            <a:extLst>
              <a:ext uri="{FF2B5EF4-FFF2-40B4-BE49-F238E27FC236}">
                <a16:creationId xmlns:a16="http://schemas.microsoft.com/office/drawing/2014/main" id="{964ED9A2-5872-083D-EDF4-69A91CCB9FAF}"/>
              </a:ext>
            </a:extLst>
          </p:cNvPr>
          <p:cNvSpPr txBox="1">
            <a:spLocks/>
          </p:cNvSpPr>
          <p:nvPr/>
        </p:nvSpPr>
        <p:spPr bwMode="auto">
          <a:xfrm>
            <a:off x="4974581" y="2588967"/>
            <a:ext cx="3313124" cy="31793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800"/>
              </a:lnSpc>
              <a:spcAft>
                <a:spcPts val="300"/>
              </a:spcAft>
              <a:buClr>
                <a:srgbClr val="94D23A"/>
              </a:buClr>
              <a:buNone/>
            </a:pPr>
            <a:r>
              <a:rPr lang="en-US" sz="1400" b="1" dirty="0"/>
              <a:t>Non-combustible methods </a:t>
            </a:r>
            <a:br>
              <a:rPr lang="en-US" sz="1400" b="1" dirty="0"/>
            </a:br>
            <a:r>
              <a:rPr lang="en-US" sz="1400" b="1" dirty="0"/>
              <a:t>of harm reduction</a:t>
            </a:r>
          </a:p>
          <a:p>
            <a:pPr marL="227013" indent="-227013">
              <a:lnSpc>
                <a:spcPts val="1800"/>
              </a:lnSpc>
              <a:spcAft>
                <a:spcPts val="300"/>
              </a:spcAft>
              <a:buClr>
                <a:schemeClr val="accent6"/>
              </a:buClr>
            </a:pPr>
            <a:r>
              <a:rPr lang="en-US" sz="1400" dirty="0"/>
              <a:t>Edibles: effects can take longer </a:t>
            </a:r>
            <a:br>
              <a:rPr lang="en-US" sz="1400" dirty="0"/>
            </a:br>
            <a:r>
              <a:rPr lang="en-US" sz="1400" dirty="0"/>
              <a:t>to be felt and can last longer</a:t>
            </a:r>
          </a:p>
          <a:p>
            <a:pPr marL="227013" indent="-227013">
              <a:lnSpc>
                <a:spcPts val="1800"/>
              </a:lnSpc>
              <a:spcAft>
                <a:spcPts val="1000"/>
              </a:spcAft>
              <a:buClr>
                <a:schemeClr val="accent6"/>
              </a:buClr>
            </a:pPr>
            <a:r>
              <a:rPr lang="en-US" sz="1400" dirty="0"/>
              <a:t>Vaporisation: using a liquid cannabis extract or dry herb</a:t>
            </a:r>
          </a:p>
          <a:p>
            <a:pPr marL="0" indent="0">
              <a:lnSpc>
                <a:spcPts val="1800"/>
              </a:lnSpc>
              <a:spcAft>
                <a:spcPts val="300"/>
              </a:spcAft>
              <a:buClr>
                <a:srgbClr val="94D23A"/>
              </a:buClr>
              <a:buNone/>
            </a:pPr>
            <a:r>
              <a:rPr lang="en-US" sz="1400" b="1" dirty="0"/>
              <a:t>Combustible methods </a:t>
            </a:r>
            <a:br>
              <a:rPr lang="en-US" sz="1400" b="1" dirty="0"/>
            </a:br>
            <a:r>
              <a:rPr lang="en-US" sz="1400" b="1" dirty="0"/>
              <a:t>of harm reduction</a:t>
            </a:r>
          </a:p>
          <a:p>
            <a:pPr marL="227013" indent="-227013">
              <a:lnSpc>
                <a:spcPts val="1800"/>
              </a:lnSpc>
              <a:spcAft>
                <a:spcPts val="300"/>
              </a:spcAft>
              <a:buClr>
                <a:schemeClr val="accent6"/>
              </a:buClr>
            </a:pPr>
            <a:r>
              <a:rPr lang="en-US" sz="1400" dirty="0"/>
              <a:t>Pipes</a:t>
            </a:r>
          </a:p>
          <a:p>
            <a:pPr marL="227013" indent="-227013">
              <a:lnSpc>
                <a:spcPts val="1800"/>
              </a:lnSpc>
              <a:spcAft>
                <a:spcPts val="300"/>
              </a:spcAft>
              <a:buClr>
                <a:schemeClr val="accent6"/>
              </a:buClr>
            </a:pPr>
            <a:r>
              <a:rPr lang="en-US" sz="1400" dirty="0"/>
              <a:t>Waterpipes</a:t>
            </a:r>
            <a:endParaRPr lang="en-US" sz="1400" b="1" dirty="0"/>
          </a:p>
        </p:txBody>
      </p:sp>
      <p:sp>
        <p:nvSpPr>
          <p:cNvPr id="11" name="Text Placeholder 2">
            <a:extLst>
              <a:ext uri="{FF2B5EF4-FFF2-40B4-BE49-F238E27FC236}">
                <a16:creationId xmlns:a16="http://schemas.microsoft.com/office/drawing/2014/main" id="{DA68BA7E-6CB9-C86A-4E12-56769F72E80A}"/>
              </a:ext>
            </a:extLst>
          </p:cNvPr>
          <p:cNvSpPr txBox="1">
            <a:spLocks/>
          </p:cNvSpPr>
          <p:nvPr/>
        </p:nvSpPr>
        <p:spPr bwMode="auto">
          <a:xfrm>
            <a:off x="4974581" y="1932195"/>
            <a:ext cx="2897972" cy="4387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spcAft>
                <a:spcPts val="300"/>
              </a:spcAft>
              <a:buFont typeface="Lucida Grande" panose="020B0600040502020204" pitchFamily="34" charset="0"/>
              <a:buNone/>
            </a:pPr>
            <a:r>
              <a:rPr lang="en-US" b="1" dirty="0">
                <a:solidFill>
                  <a:schemeClr val="bg1"/>
                </a:solidFill>
              </a:rPr>
              <a:t>Harm reduction</a:t>
            </a:r>
            <a:endParaRPr lang="en-US" sz="1600" b="1" dirty="0">
              <a:solidFill>
                <a:schemeClr val="bg1"/>
              </a:solidFill>
            </a:endParaRPr>
          </a:p>
        </p:txBody>
      </p:sp>
      <p:sp>
        <p:nvSpPr>
          <p:cNvPr id="12" name="Rectangle 11">
            <a:extLst>
              <a:ext uri="{FF2B5EF4-FFF2-40B4-BE49-F238E27FC236}">
                <a16:creationId xmlns:a16="http://schemas.microsoft.com/office/drawing/2014/main" id="{AD474137-D145-E493-DD09-8F49EF3BA4A5}"/>
              </a:ext>
            </a:extLst>
          </p:cNvPr>
          <p:cNvSpPr/>
          <p:nvPr/>
        </p:nvSpPr>
        <p:spPr bwMode="auto">
          <a:xfrm>
            <a:off x="684213" y="1796433"/>
            <a:ext cx="3604238" cy="648872"/>
          </a:xfrm>
          <a:prstGeom prst="rect">
            <a:avLst/>
          </a:prstGeom>
          <a:solidFill>
            <a:srgbClr val="EC012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3" name="Text Placeholder 2">
            <a:extLst>
              <a:ext uri="{FF2B5EF4-FFF2-40B4-BE49-F238E27FC236}">
                <a16:creationId xmlns:a16="http://schemas.microsoft.com/office/drawing/2014/main" id="{636C4493-51EE-6B7D-1885-9AE7847C9DEA}"/>
              </a:ext>
            </a:extLst>
          </p:cNvPr>
          <p:cNvSpPr txBox="1">
            <a:spLocks/>
          </p:cNvSpPr>
          <p:nvPr/>
        </p:nvSpPr>
        <p:spPr bwMode="auto">
          <a:xfrm>
            <a:off x="815944" y="2588967"/>
            <a:ext cx="3313124" cy="31793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7013" indent="-227013">
              <a:lnSpc>
                <a:spcPts val="1800"/>
              </a:lnSpc>
              <a:spcAft>
                <a:spcPts val="1000"/>
              </a:spcAft>
              <a:buClr>
                <a:srgbClr val="EC0127"/>
              </a:buClr>
            </a:pPr>
            <a:r>
              <a:rPr lang="en-US" sz="1400" dirty="0"/>
              <a:t>Research suggests NRT may assist with cannabis withdrawal symptoms</a:t>
            </a:r>
          </a:p>
          <a:p>
            <a:pPr marL="227013" indent="-227013">
              <a:lnSpc>
                <a:spcPts val="1800"/>
              </a:lnSpc>
              <a:spcAft>
                <a:spcPts val="1000"/>
              </a:spcAft>
              <a:buClr>
                <a:srgbClr val="EC0127"/>
              </a:buClr>
            </a:pPr>
            <a:r>
              <a:rPr lang="en-US" sz="1400" dirty="0"/>
              <a:t>A recent review found that varenicline (Champix) was useful </a:t>
            </a:r>
            <a:br>
              <a:rPr lang="en-US" sz="1400" dirty="0"/>
            </a:br>
            <a:r>
              <a:rPr lang="en-US" sz="1400" dirty="0"/>
              <a:t>for treating withdrawal symptoms among people who used both tobacco and cannabis</a:t>
            </a:r>
          </a:p>
          <a:p>
            <a:pPr marL="227013" indent="-227013">
              <a:lnSpc>
                <a:spcPts val="1800"/>
              </a:lnSpc>
              <a:spcAft>
                <a:spcPts val="1000"/>
              </a:spcAft>
              <a:buClr>
                <a:srgbClr val="EC0127"/>
              </a:buClr>
            </a:pPr>
            <a:r>
              <a:rPr lang="en-US" sz="1400" dirty="0"/>
              <a:t>Trials are ongoing to evaluate use </a:t>
            </a:r>
            <a:br>
              <a:rPr lang="en-US" sz="1400" dirty="0"/>
            </a:br>
            <a:r>
              <a:rPr lang="en-US" sz="1400" dirty="0"/>
              <a:t>of nabilone (a THC analogue) for tobacco and cannabis cessation </a:t>
            </a:r>
            <a:endParaRPr lang="en-US" sz="1400" b="1" dirty="0"/>
          </a:p>
        </p:txBody>
      </p:sp>
      <p:sp>
        <p:nvSpPr>
          <p:cNvPr id="14" name="Text Placeholder 2">
            <a:extLst>
              <a:ext uri="{FF2B5EF4-FFF2-40B4-BE49-F238E27FC236}">
                <a16:creationId xmlns:a16="http://schemas.microsoft.com/office/drawing/2014/main" id="{CAC16A81-535E-44EB-B51C-9149720BE49B}"/>
              </a:ext>
            </a:extLst>
          </p:cNvPr>
          <p:cNvSpPr txBox="1">
            <a:spLocks/>
          </p:cNvSpPr>
          <p:nvPr/>
        </p:nvSpPr>
        <p:spPr bwMode="auto">
          <a:xfrm>
            <a:off x="815944" y="1932195"/>
            <a:ext cx="2897972" cy="4387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spcAft>
                <a:spcPts val="300"/>
              </a:spcAft>
              <a:buFont typeface="Lucida Grande" panose="020B0600040502020204" pitchFamily="34" charset="0"/>
              <a:buNone/>
            </a:pPr>
            <a:r>
              <a:rPr lang="en-US" b="1" dirty="0">
                <a:solidFill>
                  <a:schemeClr val="bg1"/>
                </a:solidFill>
              </a:rPr>
              <a:t>Abstinence</a:t>
            </a:r>
            <a:endParaRPr lang="en-US" sz="1600" b="1" dirty="0">
              <a:solidFill>
                <a:schemeClr val="bg1"/>
              </a:solidFill>
            </a:endParaRPr>
          </a:p>
        </p:txBody>
      </p:sp>
      <p:sp>
        <p:nvSpPr>
          <p:cNvPr id="3" name="Footer Placeholder 3">
            <a:extLst>
              <a:ext uri="{FF2B5EF4-FFF2-40B4-BE49-F238E27FC236}">
                <a16:creationId xmlns:a16="http://schemas.microsoft.com/office/drawing/2014/main" id="{1ADB9B86-05A4-A4DB-76A5-AB83AFCD95DA}"/>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829161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98EE8-B76C-4842-BDB3-66BF8EDC6F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9AF108-DD44-21BF-93AB-8D2C1C30B1CB}"/>
              </a:ext>
            </a:extLst>
          </p:cNvPr>
          <p:cNvSpPr>
            <a:spLocks noGrp="1"/>
          </p:cNvSpPr>
          <p:nvPr>
            <p:ph type="title"/>
          </p:nvPr>
        </p:nvSpPr>
        <p:spPr/>
        <p:txBody>
          <a:bodyPr/>
          <a:lstStyle/>
          <a:p>
            <a:r>
              <a:rPr lang="en-US" dirty="0"/>
              <a:t>Further resources</a:t>
            </a:r>
          </a:p>
        </p:txBody>
      </p:sp>
      <p:sp>
        <p:nvSpPr>
          <p:cNvPr id="3" name="Text Placeholder 2">
            <a:extLst>
              <a:ext uri="{FF2B5EF4-FFF2-40B4-BE49-F238E27FC236}">
                <a16:creationId xmlns:a16="http://schemas.microsoft.com/office/drawing/2014/main" id="{29E416B4-4A98-BE5C-A3B5-B8925EF76320}"/>
              </a:ext>
            </a:extLst>
          </p:cNvPr>
          <p:cNvSpPr>
            <a:spLocks noGrp="1"/>
          </p:cNvSpPr>
          <p:nvPr>
            <p:ph type="body" idx="1"/>
          </p:nvPr>
        </p:nvSpPr>
        <p:spPr>
          <a:xfrm>
            <a:off x="571500" y="2186410"/>
            <a:ext cx="3771900" cy="3124940"/>
          </a:xfrm>
        </p:spPr>
        <p:txBody>
          <a:bodyPr/>
          <a:lstStyle/>
          <a:p>
            <a:r>
              <a:rPr lang="en-US" dirty="0"/>
              <a:t>NCSCT</a:t>
            </a:r>
          </a:p>
          <a:p>
            <a:r>
              <a:rPr lang="en-US" dirty="0">
                <a:solidFill>
                  <a:srgbClr val="005EB8"/>
                </a:solidFill>
                <a:hlinkClick r:id="rId3">
                  <a:extLst>
                    <a:ext uri="{A12FA001-AC4F-418D-AE19-62706E023703}">
                      <ahyp:hlinkClr xmlns:ahyp="http://schemas.microsoft.com/office/drawing/2018/hyperlinkcolor" val="tx"/>
                    </a:ext>
                  </a:extLst>
                </a:hlinkClick>
              </a:rPr>
              <a:t>www.ncsct.co.uk</a:t>
            </a:r>
            <a:endParaRPr lang="en-US" dirty="0">
              <a:solidFill>
                <a:srgbClr val="005EB8"/>
              </a:solidFill>
            </a:endParaRPr>
          </a:p>
          <a:p>
            <a:endParaRPr lang="en-US" dirty="0">
              <a:solidFill>
                <a:schemeClr val="accent3"/>
              </a:solidFill>
            </a:endParaRPr>
          </a:p>
          <a:p>
            <a:r>
              <a:rPr lang="en-US" dirty="0"/>
              <a:t>Talk to Frank</a:t>
            </a:r>
          </a:p>
          <a:p>
            <a:r>
              <a:rPr lang="en-US" dirty="0">
                <a:solidFill>
                  <a:srgbClr val="005EB8"/>
                </a:solidFill>
                <a:hlinkClick r:id="rId4">
                  <a:extLst>
                    <a:ext uri="{A12FA001-AC4F-418D-AE19-62706E023703}">
                      <ahyp:hlinkClr xmlns:ahyp="http://schemas.microsoft.com/office/drawing/2018/hyperlinkcolor" val="tx"/>
                    </a:ext>
                  </a:extLst>
                </a:hlinkClick>
              </a:rPr>
              <a:t>https://www.talktofrank.com/</a:t>
            </a:r>
            <a:endParaRPr lang="en-US" dirty="0">
              <a:solidFill>
                <a:srgbClr val="005EB8"/>
              </a:solidFill>
            </a:endParaRPr>
          </a:p>
          <a:p>
            <a:endParaRPr lang="en-US" dirty="0"/>
          </a:p>
          <a:p>
            <a:endParaRPr lang="en-US" dirty="0">
              <a:solidFill>
                <a:schemeClr val="accent3"/>
              </a:solidFill>
            </a:endParaRPr>
          </a:p>
        </p:txBody>
      </p:sp>
      <p:pic>
        <p:nvPicPr>
          <p:cNvPr id="9" name="Content Placeholder 8" descr="A close-up of a plant&#10;&#10;Description automatically generated">
            <a:extLst>
              <a:ext uri="{FF2B5EF4-FFF2-40B4-BE49-F238E27FC236}">
                <a16:creationId xmlns:a16="http://schemas.microsoft.com/office/drawing/2014/main" id="{CAFFA8A6-E998-AE85-9260-C8A93D0AE6EE}"/>
              </a:ext>
            </a:extLst>
          </p:cNvPr>
          <p:cNvPicPr>
            <a:picLocks noGrp="1" noChangeAspect="1"/>
          </p:cNvPicPr>
          <p:nvPr>
            <p:ph sz="half" idx="2"/>
          </p:nvPr>
        </p:nvPicPr>
        <p:blipFill>
          <a:blip r:embed="rId5"/>
          <a:stretch>
            <a:fillRect/>
          </a:stretch>
        </p:blipFill>
        <p:spPr>
          <a:xfrm>
            <a:off x="5778576" y="1798653"/>
            <a:ext cx="2755824" cy="3900455"/>
          </a:xfrm>
        </p:spPr>
      </p:pic>
      <p:sp>
        <p:nvSpPr>
          <p:cNvPr id="5" name="Footer Placeholder 3">
            <a:extLst>
              <a:ext uri="{FF2B5EF4-FFF2-40B4-BE49-F238E27FC236}">
                <a16:creationId xmlns:a16="http://schemas.microsoft.com/office/drawing/2014/main" id="{6143B443-6A8C-DEFF-4D2E-C84ED55FB5B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768657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CB7DF5F-A3F3-FF43-9935-370203870F7E}"/>
              </a:ext>
            </a:extLst>
          </p:cNvPr>
          <p:cNvPicPr>
            <a:picLocks noChangeAspect="1"/>
          </p:cNvPicPr>
          <p:nvPr/>
        </p:nvPicPr>
        <p:blipFill>
          <a:blip r:embed="rId3"/>
          <a:srcRect/>
          <a:stretch/>
        </p:blipFill>
        <p:spPr>
          <a:xfrm>
            <a:off x="0" y="0"/>
            <a:ext cx="9144000" cy="6858000"/>
          </a:xfrm>
          <a:prstGeom prst="rect">
            <a:avLst/>
          </a:prstGeom>
        </p:spPr>
      </p:pic>
      <p:sp>
        <p:nvSpPr>
          <p:cNvPr id="2" name="Subtitle 1">
            <a:extLst>
              <a:ext uri="{FF2B5EF4-FFF2-40B4-BE49-F238E27FC236}">
                <a16:creationId xmlns:a16="http://schemas.microsoft.com/office/drawing/2014/main" id="{9FEC40F5-ABFD-5D44-9C1D-3A892CDE43B7}"/>
              </a:ext>
            </a:extLst>
          </p:cNvPr>
          <p:cNvSpPr>
            <a:spLocks noGrp="1"/>
          </p:cNvSpPr>
          <p:nvPr>
            <p:ph type="subTitle" idx="1"/>
          </p:nvPr>
        </p:nvSpPr>
        <p:spPr>
          <a:xfrm>
            <a:off x="952500" y="4397828"/>
            <a:ext cx="7200900" cy="1698172"/>
          </a:xfrm>
        </p:spPr>
        <p:txBody>
          <a:bodyPr/>
          <a:lstStyle/>
          <a:p>
            <a:pPr algn="l"/>
            <a:r>
              <a:rPr lang="en-US" dirty="0"/>
              <a:t>Questions?</a:t>
            </a:r>
          </a:p>
        </p:txBody>
      </p:sp>
    </p:spTree>
    <p:extLst>
      <p:ext uri="{BB962C8B-B14F-4D97-AF65-F5344CB8AC3E}">
        <p14:creationId xmlns:p14="http://schemas.microsoft.com/office/powerpoint/2010/main" val="2778588248"/>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A587F9-DBFE-4CE8-A36E-E2AE254404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94CB7F-780D-46AB-ACB4-2D0C3DB6F418}">
  <ds:schemaRefs>
    <ds:schemaRef ds:uri="http://schemas.microsoft.com/office/2006/documentManagement/types"/>
    <ds:schemaRef ds:uri="http://schemas.microsoft.com/office/2006/metadata/properties"/>
    <ds:schemaRef ds:uri="http://schemas.openxmlformats.org/package/2006/metadata/core-properties"/>
    <ds:schemaRef ds:uri="http://purl.org/dc/dcmitype/"/>
    <ds:schemaRef ds:uri="http://purl.org/dc/terms/"/>
    <ds:schemaRef ds:uri="http://schemas.microsoft.com/office/infopath/2007/PartnerControls"/>
    <ds:schemaRef ds:uri="6f9764a4-8270-4f29-bbff-a467630dd90c"/>
    <ds:schemaRef ds:uri="f08a3a01-a810-4981-84de-513e48da387b"/>
    <ds:schemaRef ds:uri="http://www.w3.org/XML/1998/namespace"/>
    <ds:schemaRef ds:uri="http://purl.org/dc/elements/1.1/"/>
  </ds:schemaRefs>
</ds:datastoreItem>
</file>

<file path=customXml/itemProps3.xml><?xml version="1.0" encoding="utf-8"?>
<ds:datastoreItem xmlns:ds="http://schemas.openxmlformats.org/officeDocument/2006/customXml" ds:itemID="{64D8B517-8B34-4BB8-8F16-4AB6E85783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{C73B9596-2B94-FE42-A860-BBE8E454E5B3}tf16401378</Template>
  <TotalTime>1120</TotalTime>
  <Words>1545</Words>
  <Application>Microsoft Office PowerPoint</Application>
  <PresentationFormat>On-screen Show (4:3)</PresentationFormat>
  <Paragraphs>177</Paragraphs>
  <Slides>10</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Arial</vt:lpstr>
      <vt:lpstr>Arial,Sans-Serif</vt:lpstr>
      <vt:lpstr>Calibri</vt:lpstr>
      <vt:lpstr>Century Gothic</vt:lpstr>
      <vt:lpstr>Lucida Grande</vt:lpstr>
      <vt:lpstr>System Font Regular</vt:lpstr>
      <vt:lpstr>Times New Roman</vt:lpstr>
      <vt:lpstr>NCSCT</vt:lpstr>
      <vt:lpstr>1_NCSCT</vt:lpstr>
      <vt:lpstr>PowerPoint Presentation</vt:lpstr>
      <vt:lpstr>PowerPoint Presentation</vt:lpstr>
      <vt:lpstr>PowerPoint Presentation</vt:lpstr>
      <vt:lpstr>Cannabis withdrawal  Starts between 1 – 3 days after cessation, peaks at 2 – 6 days, lasts for 14 days or more</vt:lpstr>
      <vt:lpstr>Cannabis withdrawal  Starts between 1 – 3 days after cessation, peaks at 2 – 6 days, lasts for 14 days or more</vt:lpstr>
      <vt:lpstr>Cannabis withdrawal  Starts between 1 – 3 days after cessation, peaks at 2 – 6 days, lasts for 14 days or more</vt:lpstr>
      <vt:lpstr>Options for people who smoke cannabis and tobacco</vt:lpstr>
      <vt:lpstr>Further resources</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36</cp:revision>
  <cp:lastPrinted>2021-04-19T06:44:37Z</cp:lastPrinted>
  <dcterms:created xsi:type="dcterms:W3CDTF">2019-04-01T09:21:54Z</dcterms:created>
  <dcterms:modified xsi:type="dcterms:W3CDTF">2024-03-04T14:33:37Z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